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legreya" panose="020B0604020202020204" charset="0"/>
      <p:regular r:id="rId20"/>
    </p:embeddedFont>
    <p:embeddedFont>
      <p:font typeface="Alegreya Bold" panose="020B0604020202020204" charset="0"/>
      <p:regular r:id="rId21"/>
    </p:embeddedFont>
    <p:embeddedFont>
      <p:font typeface="Alegreya Bold Italics" panose="020B0604020202020204" charset="0"/>
      <p:regular r:id="rId22"/>
    </p:embeddedFont>
    <p:embeddedFont>
      <p:font typeface="Alegreya Italics" panose="020B0604020202020204" charset="0"/>
      <p:regular r:id="rId23"/>
    </p:embeddedFont>
    <p:embeddedFont>
      <p:font typeface="Alegreya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848C1-8BA5-AF03-C055-A0247C38D881}" v="255" dt="2025-05-28T09:28:31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Odeyiany" userId="8840355bffbd47a0" providerId="Windows Live" clId="Web-{96B848C1-8BA5-AF03-C055-A0247C38D881}"/>
    <pc:docChg chg="modSld">
      <pc:chgData name="Miriam Odeyiany" userId="8840355bffbd47a0" providerId="Windows Live" clId="Web-{96B848C1-8BA5-AF03-C055-A0247C38D881}" dt="2025-05-28T09:28:31.792" v="155" actId="1076"/>
      <pc:docMkLst>
        <pc:docMk/>
      </pc:docMkLst>
      <pc:sldChg chg="modSp">
        <pc:chgData name="Miriam Odeyiany" userId="8840355bffbd47a0" providerId="Windows Live" clId="Web-{96B848C1-8BA5-AF03-C055-A0247C38D881}" dt="2025-05-28T09:16:59.347" v="150" actId="20577"/>
        <pc:sldMkLst>
          <pc:docMk/>
          <pc:sldMk cId="0" sldId="257"/>
        </pc:sldMkLst>
        <pc:spChg chg="mod">
          <ac:chgData name="Miriam Odeyiany" userId="8840355bffbd47a0" providerId="Windows Live" clId="Web-{96B848C1-8BA5-AF03-C055-A0247C38D881}" dt="2025-05-28T08:52:21.330" v="4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2:29.612" v="5" actId="2057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6:28.909" v="143" actId="20577"/>
          <ac:spMkLst>
            <pc:docMk/>
            <pc:sldMk cId="0" sldId="257"/>
            <ac:spMk id="45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6:59.347" v="150" actId="20577"/>
          <ac:spMkLst>
            <pc:docMk/>
            <pc:sldMk cId="0" sldId="257"/>
            <ac:spMk id="48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3:24.348" v="16" actId="20577"/>
        <pc:sldMkLst>
          <pc:docMk/>
          <pc:sldMk cId="0" sldId="258"/>
        </pc:sldMkLst>
        <pc:spChg chg="mod">
          <ac:chgData name="Miriam Odeyiany" userId="8840355bffbd47a0" providerId="Windows Live" clId="Web-{96B848C1-8BA5-AF03-C055-A0247C38D881}" dt="2025-05-28T08:53:04.269" v="11" actId="20577"/>
          <ac:spMkLst>
            <pc:docMk/>
            <pc:sldMk cId="0" sldId="258"/>
            <ac:spMk id="97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2:47.503" v="9" actId="20577"/>
          <ac:spMkLst>
            <pc:docMk/>
            <pc:sldMk cId="0" sldId="258"/>
            <ac:spMk id="98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2:38.377" v="7" actId="20577"/>
          <ac:spMkLst>
            <pc:docMk/>
            <pc:sldMk cId="0" sldId="258"/>
            <ac:spMk id="99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3:12.050" v="13" actId="20577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3:24.348" v="16" actId="20577"/>
          <ac:spMkLst>
            <pc:docMk/>
            <pc:sldMk cId="0" sldId="258"/>
            <ac:spMk id="101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4:25.444" v="25" actId="20577"/>
        <pc:sldMkLst>
          <pc:docMk/>
          <pc:sldMk cId="0" sldId="259"/>
        </pc:sldMkLst>
        <pc:spChg chg="mod">
          <ac:chgData name="Miriam Odeyiany" userId="8840355bffbd47a0" providerId="Windows Live" clId="Web-{96B848C1-8BA5-AF03-C055-A0247C38D881}" dt="2025-05-28T08:53:35.395" v="17" actId="2057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4:04.849" v="21" actId="2057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4:25.444" v="25" actId="20577"/>
          <ac:spMkLst>
            <pc:docMk/>
            <pc:sldMk cId="0" sldId="259"/>
            <ac:spMk id="22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4:25.803" v="27" actId="20577"/>
        <pc:sldMkLst>
          <pc:docMk/>
          <pc:sldMk cId="0" sldId="260"/>
        </pc:sldMkLst>
        <pc:spChg chg="mod">
          <ac:chgData name="Miriam Odeyiany" userId="8840355bffbd47a0" providerId="Windows Live" clId="Web-{96B848C1-8BA5-AF03-C055-A0247C38D881}" dt="2025-05-28T08:54:25.803" v="27" actId="20577"/>
          <ac:spMkLst>
            <pc:docMk/>
            <pc:sldMk cId="0" sldId="260"/>
            <ac:spMk id="38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4:45.554" v="29" actId="20577"/>
        <pc:sldMkLst>
          <pc:docMk/>
          <pc:sldMk cId="0" sldId="261"/>
        </pc:sldMkLst>
        <pc:spChg chg="mod">
          <ac:chgData name="Miriam Odeyiany" userId="8840355bffbd47a0" providerId="Windows Live" clId="Web-{96B848C1-8BA5-AF03-C055-A0247C38D881}" dt="2025-05-28T08:54:45.554" v="29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5:52.571" v="39" actId="20577"/>
        <pc:sldMkLst>
          <pc:docMk/>
          <pc:sldMk cId="0" sldId="262"/>
        </pc:sldMkLst>
        <pc:spChg chg="mod">
          <ac:chgData name="Miriam Odeyiany" userId="8840355bffbd47a0" providerId="Windows Live" clId="Web-{96B848C1-8BA5-AF03-C055-A0247C38D881}" dt="2025-05-28T08:55:29.149" v="36" actId="20577"/>
          <ac:spMkLst>
            <pc:docMk/>
            <pc:sldMk cId="0" sldId="262"/>
            <ac:spMk id="42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5:52.571" v="39" actId="20577"/>
          <ac:spMkLst>
            <pc:docMk/>
            <pc:sldMk cId="0" sldId="262"/>
            <ac:spMk id="51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6:11.791" v="49" actId="20577"/>
        <pc:sldMkLst>
          <pc:docMk/>
          <pc:sldMk cId="0" sldId="263"/>
        </pc:sldMkLst>
        <pc:spChg chg="mod">
          <ac:chgData name="Miriam Odeyiany" userId="8840355bffbd47a0" providerId="Windows Live" clId="Web-{96B848C1-8BA5-AF03-C055-A0247C38D881}" dt="2025-05-28T08:56:11.791" v="49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6:49.323" v="51" actId="20577"/>
        <pc:sldMkLst>
          <pc:docMk/>
          <pc:sldMk cId="0" sldId="265"/>
        </pc:sldMkLst>
        <pc:spChg chg="mod">
          <ac:chgData name="Miriam Odeyiany" userId="8840355bffbd47a0" providerId="Windows Live" clId="Web-{96B848C1-8BA5-AF03-C055-A0247C38D881}" dt="2025-05-28T08:56:49.323" v="51" actId="20577"/>
          <ac:spMkLst>
            <pc:docMk/>
            <pc:sldMk cId="0" sldId="265"/>
            <ac:spMk id="30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8:42.639" v="60" actId="20577"/>
        <pc:sldMkLst>
          <pc:docMk/>
          <pc:sldMk cId="0" sldId="266"/>
        </pc:sldMkLst>
        <pc:spChg chg="mod">
          <ac:chgData name="Miriam Odeyiany" userId="8840355bffbd47a0" providerId="Windows Live" clId="Web-{96B848C1-8BA5-AF03-C055-A0247C38D881}" dt="2025-05-28T08:57:11.199" v="54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7:22.137" v="55" actId="20577"/>
          <ac:spMkLst>
            <pc:docMk/>
            <pc:sldMk cId="0" sldId="266"/>
            <ac:spMk id="8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7:37.356" v="56" actId="20577"/>
          <ac:spMkLst>
            <pc:docMk/>
            <pc:sldMk cId="0" sldId="266"/>
            <ac:spMk id="9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7:45.966" v="57" actId="20577"/>
          <ac:spMkLst>
            <pc:docMk/>
            <pc:sldMk cId="0" sldId="266"/>
            <ac:spMk id="10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8:07.857" v="58" actId="20577"/>
          <ac:spMkLst>
            <pc:docMk/>
            <pc:sldMk cId="0" sldId="266"/>
            <ac:spMk id="11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8:31.392" v="59" actId="2057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8:58:42.639" v="60" actId="20577"/>
          <ac:spMkLst>
            <pc:docMk/>
            <pc:sldMk cId="0" sldId="266"/>
            <ac:spMk id="15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8:58:52.718" v="61" actId="20577"/>
        <pc:sldMkLst>
          <pc:docMk/>
          <pc:sldMk cId="0" sldId="267"/>
        </pc:sldMkLst>
        <pc:spChg chg="mod">
          <ac:chgData name="Miriam Odeyiany" userId="8840355bffbd47a0" providerId="Windows Live" clId="Web-{96B848C1-8BA5-AF03-C055-A0247C38D881}" dt="2025-05-28T08:58:52.718" v="61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28:31.792" v="155" actId="1076"/>
        <pc:sldMkLst>
          <pc:docMk/>
          <pc:sldMk cId="0" sldId="268"/>
        </pc:sldMkLst>
        <pc:spChg chg="mod">
          <ac:chgData name="Miriam Odeyiany" userId="8840355bffbd47a0" providerId="Windows Live" clId="Web-{96B848C1-8BA5-AF03-C055-A0247C38D881}" dt="2025-05-28T09:28:31.792" v="155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01:05.972" v="78" actId="20577"/>
          <ac:spMkLst>
            <pc:docMk/>
            <pc:sldMk cId="0" sldId="268"/>
            <ac:spMk id="12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01:16.225" v="79" actId="1076"/>
          <ac:spMkLst>
            <pc:docMk/>
            <pc:sldMk cId="0" sldId="268"/>
            <ac:spMk id="13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02:30.944" v="81" actId="20577"/>
          <ac:spMkLst>
            <pc:docMk/>
            <pc:sldMk cId="0" sldId="268"/>
            <ac:spMk id="20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03:17.727" v="89" actId="20577"/>
          <ac:spMkLst>
            <pc:docMk/>
            <pc:sldMk cId="0" sldId="268"/>
            <ac:spMk id="26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04:43.026" v="100" actId="1076"/>
          <ac:spMkLst>
            <pc:docMk/>
            <pc:sldMk cId="0" sldId="268"/>
            <ac:spMk id="27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05:03.246" v="104" actId="20577"/>
        <pc:sldMkLst>
          <pc:docMk/>
          <pc:sldMk cId="0" sldId="269"/>
        </pc:sldMkLst>
        <pc:spChg chg="mod">
          <ac:chgData name="Miriam Odeyiany" userId="8840355bffbd47a0" providerId="Windows Live" clId="Web-{96B848C1-8BA5-AF03-C055-A0247C38D881}" dt="2025-05-28T09:05:03.246" v="104" actId="20577"/>
          <ac:spMkLst>
            <pc:docMk/>
            <pc:sldMk cId="0" sldId="269"/>
            <ac:spMk id="23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12:13.869" v="116" actId="20577"/>
        <pc:sldMkLst>
          <pc:docMk/>
          <pc:sldMk cId="0" sldId="270"/>
        </pc:sldMkLst>
        <pc:spChg chg="mod">
          <ac:chgData name="Miriam Odeyiany" userId="8840355bffbd47a0" providerId="Windows Live" clId="Web-{96B848C1-8BA5-AF03-C055-A0247C38D881}" dt="2025-05-28T09:09:06.863" v="105" actId="20577"/>
          <ac:spMkLst>
            <pc:docMk/>
            <pc:sldMk cId="0" sldId="270"/>
            <ac:spMk id="13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0:21.287" v="113" actId="1076"/>
          <ac:spMkLst>
            <pc:docMk/>
            <pc:sldMk cId="0" sldId="270"/>
            <ac:spMk id="14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0:29.647" v="114" actId="1076"/>
          <ac:spMkLst>
            <pc:docMk/>
            <pc:sldMk cId="0" sldId="270"/>
            <ac:spMk id="15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0:13.412" v="112" actId="1076"/>
          <ac:spMkLst>
            <pc:docMk/>
            <pc:sldMk cId="0" sldId="270"/>
            <ac:spMk id="16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2:13.869" v="116" actId="20577"/>
          <ac:spMkLst>
            <pc:docMk/>
            <pc:sldMk cId="0" sldId="270"/>
            <ac:spMk id="19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12:31.120" v="118" actId="20577"/>
        <pc:sldMkLst>
          <pc:docMk/>
          <pc:sldMk cId="0" sldId="271"/>
        </pc:sldMkLst>
        <pc:spChg chg="mod">
          <ac:chgData name="Miriam Odeyiany" userId="8840355bffbd47a0" providerId="Windows Live" clId="Web-{96B848C1-8BA5-AF03-C055-A0247C38D881}" dt="2025-05-28T09:12:31.120" v="118" actId="20577"/>
          <ac:spMkLst>
            <pc:docMk/>
            <pc:sldMk cId="0" sldId="271"/>
            <ac:spMk id="4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16:00.673" v="141" actId="20577"/>
        <pc:sldMkLst>
          <pc:docMk/>
          <pc:sldMk cId="0" sldId="272"/>
        </pc:sldMkLst>
        <pc:spChg chg="mod">
          <ac:chgData name="Miriam Odeyiany" userId="8840355bffbd47a0" providerId="Windows Live" clId="Web-{96B848C1-8BA5-AF03-C055-A0247C38D881}" dt="2025-05-28T09:14:28.498" v="135" actId="20577"/>
          <ac:spMkLst>
            <pc:docMk/>
            <pc:sldMk cId="0" sldId="272"/>
            <ac:spMk id="5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4:39.108" v="136" actId="20577"/>
          <ac:spMkLst>
            <pc:docMk/>
            <pc:sldMk cId="0" sldId="272"/>
            <ac:spMk id="6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4:53.296" v="137" actId="20577"/>
          <ac:spMkLst>
            <pc:docMk/>
            <pc:sldMk cId="0" sldId="272"/>
            <ac:spMk id="7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5:21.547" v="138" actId="20577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5:39.813" v="139" actId="20577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5:48.772" v="140" actId="20577"/>
          <ac:spMkLst>
            <pc:docMk/>
            <pc:sldMk cId="0" sldId="272"/>
            <ac:spMk id="10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6:00.673" v="141" actId="20577"/>
          <ac:spMkLst>
            <pc:docMk/>
            <pc:sldMk cId="0" sldId="272"/>
            <ac:spMk id="11" creationId="{00000000-0000-0000-0000-000000000000}"/>
          </ac:spMkLst>
        </pc:spChg>
      </pc:sldChg>
      <pc:sldChg chg="modSp">
        <pc:chgData name="Miriam Odeyiany" userId="8840355bffbd47a0" providerId="Windows Live" clId="Web-{96B848C1-8BA5-AF03-C055-A0247C38D881}" dt="2025-05-28T09:14:13.951" v="134" actId="20577"/>
        <pc:sldMkLst>
          <pc:docMk/>
          <pc:sldMk cId="0" sldId="273"/>
        </pc:sldMkLst>
        <pc:spChg chg="mod">
          <ac:chgData name="Miriam Odeyiany" userId="8840355bffbd47a0" providerId="Windows Live" clId="Web-{96B848C1-8BA5-AF03-C055-A0247C38D881}" dt="2025-05-28T09:13:54.154" v="131" actId="20577"/>
          <ac:spMkLst>
            <pc:docMk/>
            <pc:sldMk cId="0" sldId="273"/>
            <ac:spMk id="20" creationId="{00000000-0000-0000-0000-000000000000}"/>
          </ac:spMkLst>
        </pc:spChg>
        <pc:spChg chg="mod">
          <ac:chgData name="Miriam Odeyiany" userId="8840355bffbd47a0" providerId="Windows Live" clId="Web-{96B848C1-8BA5-AF03-C055-A0247C38D881}" dt="2025-05-28T09:14:13.951" v="134" actId="20577"/>
          <ac:spMkLst>
            <pc:docMk/>
            <pc:sldMk cId="0" sldId="273"/>
            <ac:spMk id="2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sv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svg"/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svg"/><Relationship Id="rId5" Type="http://schemas.openxmlformats.org/officeDocument/2006/relationships/image" Target="../media/image13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6.svg"/><Relationship Id="rId18" Type="http://schemas.openxmlformats.org/officeDocument/2006/relationships/image" Target="../media/image124.svg"/><Relationship Id="rId3" Type="http://schemas.openxmlformats.org/officeDocument/2006/relationships/image" Target="../media/image148.svg"/><Relationship Id="rId7" Type="http://schemas.openxmlformats.org/officeDocument/2006/relationships/image" Target="../media/image152.svg"/><Relationship Id="rId12" Type="http://schemas.openxmlformats.org/officeDocument/2006/relationships/image" Target="../media/image155.png"/><Relationship Id="rId17" Type="http://schemas.openxmlformats.org/officeDocument/2006/relationships/image" Target="../media/image123.png"/><Relationship Id="rId2" Type="http://schemas.openxmlformats.org/officeDocument/2006/relationships/image" Target="../media/image147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95.svg"/><Relationship Id="rId5" Type="http://schemas.openxmlformats.org/officeDocument/2006/relationships/image" Target="../media/image150.svg"/><Relationship Id="rId15" Type="http://schemas.openxmlformats.org/officeDocument/2006/relationships/image" Target="../media/image158.svg"/><Relationship Id="rId10" Type="http://schemas.openxmlformats.org/officeDocument/2006/relationships/image" Target="../media/image94.pn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1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ino.com/en-US/news/why-explainable-ai-future-lending" TargetMode="External"/><Relationship Id="rId3" Type="http://schemas.openxmlformats.org/officeDocument/2006/relationships/image" Target="../media/image163.svg"/><Relationship Id="rId7" Type="http://schemas.openxmlformats.org/officeDocument/2006/relationships/hyperlink" Target="https://nitda.gov.ng/wp-content/uploads/2023/05/National-Blockchain-Policy.pdf?utm_source=chatgpt.com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uments1.worldbank.org/curated/en/284451621395687590/txt/LAPO-Agent-Banking-Increased-Reach-and-Client-Diversity.txt" TargetMode="External"/><Relationship Id="rId5" Type="http://schemas.openxmlformats.org/officeDocument/2006/relationships/hyperlink" Target="https://provenance.io/learn/posts/Blockchains-Role-in-Fraud-Risk-Management/" TargetMode="External"/><Relationship Id="rId10" Type="http://schemas.openxmlformats.org/officeDocument/2006/relationships/hyperlink" Target="https://www.mckinsey.com/capabilities/risk-and-resilience/our-insights/holistic-customer-assistance-through-digital-first-collections" TargetMode="External"/><Relationship Id="rId4" Type="http://schemas.openxmlformats.org/officeDocument/2006/relationships/hyperlink" Target="https://www.mckinsey.com/industries/financial-services/our-insights/blockchain-and-digital-assets?utm_source=chatgpt.com" TargetMode="External"/><Relationship Id="rId9" Type="http://schemas.openxmlformats.org/officeDocument/2006/relationships/hyperlink" Target="https://www.afi-global.org/sites/default/files/publications/2019-03/KYC-Innovations-Financial-Inclusion-Integrity-Selected-AFI-Member-Countries.pdf?utm_source=chatgpt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hyperlink" Target="https://www.datacuberesearch.com/nigeria-fintech-market" TargetMode="External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hyperlink" Target="https://tradetest.ng/delisted-loan-apps-in-nigeria/?utm_source=chatgpt.com" TargetMode="External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hyperlink" Target="https://www.cnbcafrica.com/2025/nigeria-leading-africas-digital-trade-revolu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2.svg"/><Relationship Id="rId3" Type="http://schemas.openxmlformats.org/officeDocument/2006/relationships/image" Target="../media/image69.png"/><Relationship Id="rId21" Type="http://schemas.openxmlformats.org/officeDocument/2006/relationships/image" Target="../media/image85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1.png"/><Relationship Id="rId2" Type="http://schemas.openxmlformats.org/officeDocument/2006/relationships/image" Target="../media/image2.png"/><Relationship Id="rId16" Type="http://schemas.openxmlformats.org/officeDocument/2006/relationships/image" Target="../media/image20.svg"/><Relationship Id="rId20" Type="http://schemas.openxmlformats.org/officeDocument/2006/relationships/image" Target="../media/image8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19.png"/><Relationship Id="rId10" Type="http://schemas.openxmlformats.org/officeDocument/2006/relationships/image" Target="../media/image76.svg"/><Relationship Id="rId19" Type="http://schemas.openxmlformats.org/officeDocument/2006/relationships/image" Target="../media/image83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Relationship Id="rId22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sv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png"/><Relationship Id="rId18" Type="http://schemas.openxmlformats.org/officeDocument/2006/relationships/image" Target="../media/image113.sv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svg"/><Relationship Id="rId20" Type="http://schemas.openxmlformats.org/officeDocument/2006/relationships/image" Target="../media/image1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svg"/><Relationship Id="rId19" Type="http://schemas.openxmlformats.org/officeDocument/2006/relationships/image" Target="../media/image114.png"/><Relationship Id="rId4" Type="http://schemas.openxmlformats.org/officeDocument/2006/relationships/image" Target="../media/image99.svg"/><Relationship Id="rId9" Type="http://schemas.openxmlformats.org/officeDocument/2006/relationships/image" Target="../media/image104.png"/><Relationship Id="rId14" Type="http://schemas.openxmlformats.org/officeDocument/2006/relationships/image" Target="../media/image109.svg"/><Relationship Id="rId22" Type="http://schemas.openxmlformats.org/officeDocument/2006/relationships/image" Target="../media/image1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114498" t="-230" r="-2201" b="-2063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237583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36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91907" y="1573012"/>
            <a:ext cx="11996310" cy="233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9"/>
              </a:lnSpc>
              <a:spcBef>
                <a:spcPct val="0"/>
              </a:spcBef>
            </a:pPr>
            <a:r>
              <a:rPr lang="en-US" sz="674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LendaBank: Built for Trust. Ready for Scale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0724" y="3374925"/>
            <a:ext cx="4649611" cy="46496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6897" y="6897"/>
              <a:ext cx="799006" cy="799006"/>
            </a:xfrm>
            <a:custGeom>
              <a:avLst/>
              <a:gdLst/>
              <a:ahLst/>
              <a:cxnLst/>
              <a:rect l="l" t="t" r="r" b="b"/>
              <a:pathLst>
                <a:path w="799006" h="799006">
                  <a:moveTo>
                    <a:pt x="411277" y="4877"/>
                  </a:moveTo>
                  <a:lnTo>
                    <a:pt x="794129" y="387729"/>
                  </a:lnTo>
                  <a:cubicBezTo>
                    <a:pt x="797252" y="390852"/>
                    <a:pt x="799006" y="395087"/>
                    <a:pt x="799006" y="399503"/>
                  </a:cubicBezTo>
                  <a:cubicBezTo>
                    <a:pt x="799006" y="403919"/>
                    <a:pt x="797252" y="408154"/>
                    <a:pt x="794129" y="411277"/>
                  </a:cubicBezTo>
                  <a:lnTo>
                    <a:pt x="411277" y="794129"/>
                  </a:lnTo>
                  <a:cubicBezTo>
                    <a:pt x="408154" y="797252"/>
                    <a:pt x="403919" y="799006"/>
                    <a:pt x="399503" y="799006"/>
                  </a:cubicBezTo>
                  <a:cubicBezTo>
                    <a:pt x="395087" y="799006"/>
                    <a:pt x="390852" y="797252"/>
                    <a:pt x="387729" y="794129"/>
                  </a:cubicBezTo>
                  <a:lnTo>
                    <a:pt x="4877" y="411277"/>
                  </a:lnTo>
                  <a:cubicBezTo>
                    <a:pt x="1754" y="408154"/>
                    <a:pt x="0" y="403919"/>
                    <a:pt x="0" y="399503"/>
                  </a:cubicBezTo>
                  <a:cubicBezTo>
                    <a:pt x="0" y="395087"/>
                    <a:pt x="1754" y="390852"/>
                    <a:pt x="4877" y="387729"/>
                  </a:cubicBezTo>
                  <a:lnTo>
                    <a:pt x="387729" y="4877"/>
                  </a:lnTo>
                  <a:cubicBezTo>
                    <a:pt x="390852" y="1754"/>
                    <a:pt x="395087" y="0"/>
                    <a:pt x="399503" y="0"/>
                  </a:cubicBezTo>
                  <a:cubicBezTo>
                    <a:pt x="403919" y="0"/>
                    <a:pt x="408154" y="1754"/>
                    <a:pt x="411277" y="4877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717092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03563" y="3374925"/>
            <a:ext cx="4649611" cy="46496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6897" y="6897"/>
              <a:ext cx="799006" cy="799006"/>
            </a:xfrm>
            <a:custGeom>
              <a:avLst/>
              <a:gdLst/>
              <a:ahLst/>
              <a:cxnLst/>
              <a:rect l="l" t="t" r="r" b="b"/>
              <a:pathLst>
                <a:path w="799006" h="799006">
                  <a:moveTo>
                    <a:pt x="411277" y="4877"/>
                  </a:moveTo>
                  <a:lnTo>
                    <a:pt x="794129" y="387729"/>
                  </a:lnTo>
                  <a:cubicBezTo>
                    <a:pt x="797252" y="390852"/>
                    <a:pt x="799006" y="395087"/>
                    <a:pt x="799006" y="399503"/>
                  </a:cubicBezTo>
                  <a:cubicBezTo>
                    <a:pt x="799006" y="403919"/>
                    <a:pt x="797252" y="408154"/>
                    <a:pt x="794129" y="411277"/>
                  </a:cubicBezTo>
                  <a:lnTo>
                    <a:pt x="411277" y="794129"/>
                  </a:lnTo>
                  <a:cubicBezTo>
                    <a:pt x="408154" y="797252"/>
                    <a:pt x="403919" y="799006"/>
                    <a:pt x="399503" y="799006"/>
                  </a:cubicBezTo>
                  <a:cubicBezTo>
                    <a:pt x="395087" y="799006"/>
                    <a:pt x="390852" y="797252"/>
                    <a:pt x="387729" y="794129"/>
                  </a:cubicBezTo>
                  <a:lnTo>
                    <a:pt x="4877" y="411277"/>
                  </a:lnTo>
                  <a:cubicBezTo>
                    <a:pt x="1754" y="408154"/>
                    <a:pt x="0" y="403919"/>
                    <a:pt x="0" y="399503"/>
                  </a:cubicBezTo>
                  <a:cubicBezTo>
                    <a:pt x="0" y="395087"/>
                    <a:pt x="1754" y="390852"/>
                    <a:pt x="4877" y="387729"/>
                  </a:cubicBezTo>
                  <a:lnTo>
                    <a:pt x="387729" y="4877"/>
                  </a:lnTo>
                  <a:cubicBezTo>
                    <a:pt x="390852" y="1754"/>
                    <a:pt x="395087" y="0"/>
                    <a:pt x="399503" y="0"/>
                  </a:cubicBezTo>
                  <a:cubicBezTo>
                    <a:pt x="403919" y="0"/>
                    <a:pt x="408154" y="1754"/>
                    <a:pt x="411277" y="4877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A1B4A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78425" y="5165879"/>
            <a:ext cx="4649611" cy="46496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6897" y="6897"/>
              <a:ext cx="799006" cy="799006"/>
            </a:xfrm>
            <a:custGeom>
              <a:avLst/>
              <a:gdLst/>
              <a:ahLst/>
              <a:cxnLst/>
              <a:rect l="l" t="t" r="r" b="b"/>
              <a:pathLst>
                <a:path w="799006" h="799006">
                  <a:moveTo>
                    <a:pt x="411277" y="4877"/>
                  </a:moveTo>
                  <a:lnTo>
                    <a:pt x="794129" y="387729"/>
                  </a:lnTo>
                  <a:cubicBezTo>
                    <a:pt x="797252" y="390852"/>
                    <a:pt x="799006" y="395087"/>
                    <a:pt x="799006" y="399503"/>
                  </a:cubicBezTo>
                  <a:cubicBezTo>
                    <a:pt x="799006" y="403919"/>
                    <a:pt x="797252" y="408154"/>
                    <a:pt x="794129" y="411277"/>
                  </a:cubicBezTo>
                  <a:lnTo>
                    <a:pt x="411277" y="794129"/>
                  </a:lnTo>
                  <a:cubicBezTo>
                    <a:pt x="408154" y="797252"/>
                    <a:pt x="403919" y="799006"/>
                    <a:pt x="399503" y="799006"/>
                  </a:cubicBezTo>
                  <a:cubicBezTo>
                    <a:pt x="395087" y="799006"/>
                    <a:pt x="390852" y="797252"/>
                    <a:pt x="387729" y="794129"/>
                  </a:cubicBezTo>
                  <a:lnTo>
                    <a:pt x="4877" y="411277"/>
                  </a:lnTo>
                  <a:cubicBezTo>
                    <a:pt x="1754" y="408154"/>
                    <a:pt x="0" y="403919"/>
                    <a:pt x="0" y="399503"/>
                  </a:cubicBezTo>
                  <a:cubicBezTo>
                    <a:pt x="0" y="395087"/>
                    <a:pt x="1754" y="390852"/>
                    <a:pt x="4877" y="387729"/>
                  </a:cubicBezTo>
                  <a:lnTo>
                    <a:pt x="387729" y="4877"/>
                  </a:lnTo>
                  <a:cubicBezTo>
                    <a:pt x="390852" y="1754"/>
                    <a:pt x="395087" y="0"/>
                    <a:pt x="399503" y="0"/>
                  </a:cubicBezTo>
                  <a:cubicBezTo>
                    <a:pt x="403919" y="0"/>
                    <a:pt x="408154" y="1754"/>
                    <a:pt x="411277" y="4877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19360" y="5165879"/>
            <a:ext cx="4649611" cy="4649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6897" y="6897"/>
              <a:ext cx="799006" cy="799006"/>
            </a:xfrm>
            <a:custGeom>
              <a:avLst/>
              <a:gdLst/>
              <a:ahLst/>
              <a:cxnLst/>
              <a:rect l="l" t="t" r="r" b="b"/>
              <a:pathLst>
                <a:path w="799006" h="799006">
                  <a:moveTo>
                    <a:pt x="411277" y="4877"/>
                  </a:moveTo>
                  <a:lnTo>
                    <a:pt x="794129" y="387729"/>
                  </a:lnTo>
                  <a:cubicBezTo>
                    <a:pt x="797252" y="390852"/>
                    <a:pt x="799006" y="395087"/>
                    <a:pt x="799006" y="399503"/>
                  </a:cubicBezTo>
                  <a:cubicBezTo>
                    <a:pt x="799006" y="403919"/>
                    <a:pt x="797252" y="408154"/>
                    <a:pt x="794129" y="411277"/>
                  </a:cubicBezTo>
                  <a:lnTo>
                    <a:pt x="411277" y="794129"/>
                  </a:lnTo>
                  <a:cubicBezTo>
                    <a:pt x="408154" y="797252"/>
                    <a:pt x="403919" y="799006"/>
                    <a:pt x="399503" y="799006"/>
                  </a:cubicBezTo>
                  <a:cubicBezTo>
                    <a:pt x="395087" y="799006"/>
                    <a:pt x="390852" y="797252"/>
                    <a:pt x="387729" y="794129"/>
                  </a:cubicBezTo>
                  <a:lnTo>
                    <a:pt x="4877" y="411277"/>
                  </a:lnTo>
                  <a:cubicBezTo>
                    <a:pt x="1754" y="408154"/>
                    <a:pt x="0" y="403919"/>
                    <a:pt x="0" y="399503"/>
                  </a:cubicBezTo>
                  <a:cubicBezTo>
                    <a:pt x="0" y="395087"/>
                    <a:pt x="1754" y="390852"/>
                    <a:pt x="4877" y="387729"/>
                  </a:cubicBezTo>
                  <a:lnTo>
                    <a:pt x="387729" y="4877"/>
                  </a:lnTo>
                  <a:cubicBezTo>
                    <a:pt x="390852" y="1754"/>
                    <a:pt x="395087" y="0"/>
                    <a:pt x="399503" y="0"/>
                  </a:cubicBezTo>
                  <a:cubicBezTo>
                    <a:pt x="403919" y="0"/>
                    <a:pt x="408154" y="1754"/>
                    <a:pt x="411277" y="4877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00808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5226" y="5065645"/>
            <a:ext cx="1268170" cy="12681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18339" y="5065645"/>
            <a:ext cx="1268170" cy="12681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37268" y="6896925"/>
            <a:ext cx="1268170" cy="12681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08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96334" y="6896925"/>
            <a:ext cx="1268170" cy="12681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4645" y="5355064"/>
            <a:ext cx="689333" cy="689333"/>
          </a:xfrm>
          <a:custGeom>
            <a:avLst/>
            <a:gdLst/>
            <a:ahLst/>
            <a:cxnLst/>
            <a:rect l="l" t="t" r="r" b="b"/>
            <a:pathLst>
              <a:path w="689333" h="689333">
                <a:moveTo>
                  <a:pt x="0" y="0"/>
                </a:moveTo>
                <a:lnTo>
                  <a:pt x="689333" y="0"/>
                </a:lnTo>
                <a:lnTo>
                  <a:pt x="689333" y="689333"/>
                </a:lnTo>
                <a:lnTo>
                  <a:pt x="0" y="689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78074" y="7149582"/>
            <a:ext cx="704689" cy="762856"/>
          </a:xfrm>
          <a:custGeom>
            <a:avLst/>
            <a:gdLst/>
            <a:ahLst/>
            <a:cxnLst/>
            <a:rect l="l" t="t" r="r" b="b"/>
            <a:pathLst>
              <a:path w="704689" h="762856">
                <a:moveTo>
                  <a:pt x="0" y="0"/>
                </a:moveTo>
                <a:lnTo>
                  <a:pt x="704689" y="0"/>
                </a:lnTo>
                <a:lnTo>
                  <a:pt x="704689" y="762857"/>
                </a:lnTo>
                <a:lnTo>
                  <a:pt x="0" y="762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996052" y="5339673"/>
            <a:ext cx="712742" cy="704724"/>
          </a:xfrm>
          <a:custGeom>
            <a:avLst/>
            <a:gdLst/>
            <a:ahLst/>
            <a:cxnLst/>
            <a:rect l="l" t="t" r="r" b="b"/>
            <a:pathLst>
              <a:path w="712742" h="704724">
                <a:moveTo>
                  <a:pt x="0" y="0"/>
                </a:moveTo>
                <a:lnTo>
                  <a:pt x="712743" y="0"/>
                </a:lnTo>
                <a:lnTo>
                  <a:pt x="712743" y="704724"/>
                </a:lnTo>
                <a:lnTo>
                  <a:pt x="0" y="704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225998" y="7201409"/>
            <a:ext cx="690709" cy="714835"/>
          </a:xfrm>
          <a:custGeom>
            <a:avLst/>
            <a:gdLst/>
            <a:ahLst/>
            <a:cxnLst/>
            <a:rect l="l" t="t" r="r" b="b"/>
            <a:pathLst>
              <a:path w="690709" h="714835">
                <a:moveTo>
                  <a:pt x="0" y="0"/>
                </a:moveTo>
                <a:lnTo>
                  <a:pt x="690710" y="0"/>
                </a:lnTo>
                <a:lnTo>
                  <a:pt x="690710" y="714835"/>
                </a:lnTo>
                <a:lnTo>
                  <a:pt x="0" y="714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553955" y="420710"/>
            <a:ext cx="1359693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5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Explainable AI: Building Trust Through Transparency</a:t>
            </a:r>
            <a:endParaRPr lang="en-US" sz="45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1945539"/>
            <a:ext cx="13494467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Black-box AI undermines trust. We propose AI that explains itself—fair, fast, and regulator-ready.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87301" y="4611620"/>
            <a:ext cx="193645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Credit Clarity Portal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33921" y="6347812"/>
            <a:ext cx="293856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Integrate explainability tools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08274" y="4455324"/>
            <a:ext cx="267015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Reduce bias &amp; increase fairness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00799" y="6658517"/>
            <a:ext cx="2885488" cy="160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Strengthens regulatory compliance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95140" y="5680015"/>
            <a:ext cx="2133967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Shows users why a loan was approved or denied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36219" y="7520726"/>
            <a:ext cx="2133967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Highlights key decision factors in scoring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76366" y="5542605"/>
            <a:ext cx="213396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Regular fairness audits across gender, location, and income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50304" y="1945961"/>
            <a:ext cx="3987392" cy="7837626"/>
          </a:xfrm>
          <a:custGeom>
            <a:avLst/>
            <a:gdLst/>
            <a:ahLst/>
            <a:cxnLst/>
            <a:rect l="l" t="t" r="r" b="b"/>
            <a:pathLst>
              <a:path w="3987392" h="7837626">
                <a:moveTo>
                  <a:pt x="0" y="0"/>
                </a:moveTo>
                <a:lnTo>
                  <a:pt x="3987392" y="0"/>
                </a:lnTo>
                <a:lnTo>
                  <a:pt x="3987392" y="7837626"/>
                </a:lnTo>
                <a:lnTo>
                  <a:pt x="0" y="783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1138312" y="6721158"/>
            <a:ext cx="117782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H="1">
            <a:off x="5915563" y="6721158"/>
            <a:ext cx="123474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1575679" y="6265219"/>
            <a:ext cx="4130334" cy="949977"/>
          </a:xfrm>
          <a:custGeom>
            <a:avLst/>
            <a:gdLst/>
            <a:ahLst/>
            <a:cxnLst/>
            <a:rect l="l" t="t" r="r" b="b"/>
            <a:pathLst>
              <a:path w="4130334" h="949977">
                <a:moveTo>
                  <a:pt x="0" y="0"/>
                </a:moveTo>
                <a:lnTo>
                  <a:pt x="4130334" y="0"/>
                </a:lnTo>
                <a:lnTo>
                  <a:pt x="4130334" y="949977"/>
                </a:lnTo>
                <a:lnTo>
                  <a:pt x="0" y="94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86387" y="544513"/>
            <a:ext cx="871522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7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Fairness Audits in the AI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90780" y="2480238"/>
            <a:ext cx="2706439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Customer Data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4308" y="3694164"/>
            <a:ext cx="339938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Data Preprocessing</a:t>
            </a:r>
            <a:endParaRPr lang="en-US" sz="30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71978" y="5086350"/>
            <a:ext cx="354404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AI Credit Scoring Model</a:t>
            </a:r>
            <a:endParaRPr lang="en-US" sz="26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63792" y="6386830"/>
            <a:ext cx="3560415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Fairness Audit Layer</a:t>
            </a:r>
            <a:endParaRPr lang="en-US" sz="3000" b="1" dirty="0">
              <a:solidFill>
                <a:srgbClr val="FFFFFF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44308" y="7769861"/>
            <a:ext cx="35145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Credit Clarity Portal</a:t>
            </a:r>
            <a:endParaRPr lang="en-US" sz="30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011790" y="8981441"/>
            <a:ext cx="2264420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Monitoring</a:t>
            </a:r>
            <a:endParaRPr lang="en-US" sz="35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83955" y="6415405"/>
            <a:ext cx="311378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Flags disparities 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525996" y="6227119"/>
            <a:ext cx="4130334" cy="949977"/>
          </a:xfrm>
          <a:custGeom>
            <a:avLst/>
            <a:gdLst/>
            <a:ahLst/>
            <a:cxnLst/>
            <a:rect l="l" t="t" r="r" b="b"/>
            <a:pathLst>
              <a:path w="4130334" h="949977">
                <a:moveTo>
                  <a:pt x="0" y="0"/>
                </a:moveTo>
                <a:lnTo>
                  <a:pt x="4130334" y="0"/>
                </a:lnTo>
                <a:lnTo>
                  <a:pt x="4130334" y="949977"/>
                </a:lnTo>
                <a:lnTo>
                  <a:pt x="0" y="94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74812" y="6405880"/>
            <a:ext cx="2342852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Detects bias</a:t>
            </a:r>
            <a:endParaRPr lang="en-US" sz="35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99.999" end="1724.001"/>
                </p14:media>
              </p:ext>
            </p:extLst>
          </p:nvPr>
        </p:nvPicPr>
        <p:blipFill>
          <a:blip r:embed="rId4"/>
          <a:srcRect l="431" t="3596" b="5648"/>
          <a:stretch>
            <a:fillRect/>
          </a:stretch>
        </p:blipFill>
        <p:spPr>
          <a:xfrm>
            <a:off x="1856784" y="1789496"/>
            <a:ext cx="14574433" cy="74688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4719" y="271143"/>
            <a:ext cx="11220301" cy="93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3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Credit Clarity Portal – Prototype Demo</a:t>
            </a:r>
            <a:endParaRPr lang="en-US" sz="5300" b="1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4666" y="1225294"/>
            <a:ext cx="3704057" cy="1394657"/>
          </a:xfrm>
          <a:custGeom>
            <a:avLst/>
            <a:gdLst/>
            <a:ahLst/>
            <a:cxnLst/>
            <a:rect l="l" t="t" r="r" b="b"/>
            <a:pathLst>
              <a:path w="3704057" h="1394657">
                <a:moveTo>
                  <a:pt x="0" y="0"/>
                </a:moveTo>
                <a:lnTo>
                  <a:pt x="3704057" y="0"/>
                </a:lnTo>
                <a:lnTo>
                  <a:pt x="3704057" y="1394656"/>
                </a:lnTo>
                <a:lnTo>
                  <a:pt x="0" y="1394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12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1481" y="1225294"/>
            <a:ext cx="3704057" cy="1394657"/>
          </a:xfrm>
          <a:custGeom>
            <a:avLst/>
            <a:gdLst/>
            <a:ahLst/>
            <a:cxnLst/>
            <a:rect l="l" t="t" r="r" b="b"/>
            <a:pathLst>
              <a:path w="3704057" h="1394657">
                <a:moveTo>
                  <a:pt x="0" y="0"/>
                </a:moveTo>
                <a:lnTo>
                  <a:pt x="3704056" y="0"/>
                </a:lnTo>
                <a:lnTo>
                  <a:pt x="3704056" y="1394656"/>
                </a:lnTo>
                <a:lnTo>
                  <a:pt x="0" y="1394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12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38295" y="1225294"/>
            <a:ext cx="3612719" cy="1360266"/>
          </a:xfrm>
          <a:custGeom>
            <a:avLst/>
            <a:gdLst/>
            <a:ahLst/>
            <a:cxnLst/>
            <a:rect l="l" t="t" r="r" b="b"/>
            <a:pathLst>
              <a:path w="3612719" h="1360266">
                <a:moveTo>
                  <a:pt x="0" y="0"/>
                </a:moveTo>
                <a:lnTo>
                  <a:pt x="3612719" y="0"/>
                </a:lnTo>
                <a:lnTo>
                  <a:pt x="3612719" y="1360266"/>
                </a:lnTo>
                <a:lnTo>
                  <a:pt x="0" y="1360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012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64666" y="2906793"/>
            <a:ext cx="2618001" cy="1820027"/>
          </a:xfrm>
          <a:custGeom>
            <a:avLst/>
            <a:gdLst/>
            <a:ahLst/>
            <a:cxnLst/>
            <a:rect l="l" t="t" r="r" b="b"/>
            <a:pathLst>
              <a:path w="2618001" h="1820027">
                <a:moveTo>
                  <a:pt x="0" y="0"/>
                </a:moveTo>
                <a:lnTo>
                  <a:pt x="2618001" y="0"/>
                </a:lnTo>
                <a:lnTo>
                  <a:pt x="2618001" y="1820027"/>
                </a:lnTo>
                <a:lnTo>
                  <a:pt x="0" y="182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19582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2997" y="2983894"/>
            <a:ext cx="2396189" cy="1665824"/>
          </a:xfrm>
          <a:custGeom>
            <a:avLst/>
            <a:gdLst/>
            <a:ahLst/>
            <a:cxnLst/>
            <a:rect l="l" t="t" r="r" b="b"/>
            <a:pathLst>
              <a:path w="2396189" h="1665824">
                <a:moveTo>
                  <a:pt x="0" y="0"/>
                </a:moveTo>
                <a:lnTo>
                  <a:pt x="2396189" y="0"/>
                </a:lnTo>
                <a:lnTo>
                  <a:pt x="2396189" y="1665824"/>
                </a:lnTo>
                <a:lnTo>
                  <a:pt x="0" y="1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9582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64396" y="3054501"/>
            <a:ext cx="2405532" cy="1672319"/>
          </a:xfrm>
          <a:custGeom>
            <a:avLst/>
            <a:gdLst/>
            <a:ahLst/>
            <a:cxnLst/>
            <a:rect l="l" t="t" r="r" b="b"/>
            <a:pathLst>
              <a:path w="2405532" h="1672319">
                <a:moveTo>
                  <a:pt x="0" y="0"/>
                </a:moveTo>
                <a:lnTo>
                  <a:pt x="2405532" y="0"/>
                </a:lnTo>
                <a:lnTo>
                  <a:pt x="2405532" y="1672319"/>
                </a:lnTo>
                <a:lnTo>
                  <a:pt x="0" y="1672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9582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5694" y="316230"/>
            <a:ext cx="1527661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15-Month Investment Timeline with ROI-Based Financial Projections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702" y="1509271"/>
            <a:ext cx="128007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Phases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0702" y="5170099"/>
            <a:ext cx="219119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Investment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2610" y="8624588"/>
            <a:ext cx="2148929" cy="12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Projected ROI</a:t>
            </a:r>
            <a:endParaRPr lang="en-US" sz="32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0702" y="3312594"/>
            <a:ext cx="1653778" cy="59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B3064"/>
                </a:solidFill>
                <a:latin typeface="Alegreya Bold"/>
                <a:sym typeface="Alegreya Bold"/>
              </a:rPr>
              <a:t>Timeline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3573" y="7005174"/>
            <a:ext cx="2287191" cy="59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3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Deliverables</a:t>
            </a:r>
            <a:endParaRPr lang="en-US" sz="3300" b="1">
              <a:solidFill>
                <a:srgbClr val="1B3064"/>
              </a:solidFill>
              <a:latin typeface="Alegrey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38231" y="1378781"/>
            <a:ext cx="2030164" cy="81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0"/>
              </a:lnSpc>
              <a:spcBef>
                <a:spcPct val="0"/>
              </a:spcBef>
            </a:pPr>
            <a:r>
              <a:rPr lang="en-US" sz="485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Q3 2025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03166" y="3577707"/>
            <a:ext cx="1767632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3 months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74320" y="3577707"/>
            <a:ext cx="1784152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6 months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2461" y="3577707"/>
            <a:ext cx="1784152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6 months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74320" y="1183484"/>
            <a:ext cx="1902172" cy="140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Q4 2025–</a:t>
            </a:r>
          </a:p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405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Q 1 2026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2208" y="1540672"/>
            <a:ext cx="2589907" cy="68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405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Q2–Q3 2026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12389" y="5170099"/>
            <a:ext cx="3408611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₦200  million total</a:t>
            </a:r>
            <a:endParaRPr lang="en-US" sz="33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49578" y="5170099"/>
            <a:ext cx="373558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₦250 million phased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82537" y="5170099"/>
            <a:ext cx="3664000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₦300  million finish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12389" y="6776648"/>
            <a:ext cx="4671566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Tiered KYC launch;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XAI portal MVP; ethics board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51481" y="6776648"/>
            <a:ext cx="3757612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Blockchain Phases 1–2;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rural agent onboarding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82537" y="6597456"/>
            <a:ext cx="4424362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Full blockchain integration;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scale collections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78250" y="8615005"/>
            <a:ext cx="458509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</a:rPr>
              <a:t>10% drop in time-to-approve; 5% fewer defaults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51481" y="8447057"/>
            <a:ext cx="3990975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</a:rPr>
              <a:t>15% KYC fraud </a:t>
            </a:r>
            <a:endParaRPr lang="en-US" sz="30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</a:rPr>
              <a:t>reduction; +20k rural customers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82537" y="8645330"/>
            <a:ext cx="4533483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25% improved NPL ratio; 12% revenue uplift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8972" y="4504974"/>
            <a:ext cx="3784392" cy="2645357"/>
            <a:chOff x="0" y="0"/>
            <a:chExt cx="1151686" cy="805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306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1804" y="4504974"/>
            <a:ext cx="3784392" cy="2645357"/>
            <a:chOff x="0" y="0"/>
            <a:chExt cx="1151686" cy="8050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FA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99579" y="4504974"/>
            <a:ext cx="3784392" cy="2645357"/>
            <a:chOff x="0" y="0"/>
            <a:chExt cx="1151686" cy="8050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71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60662" y="6649520"/>
            <a:ext cx="1334140" cy="13341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3064"/>
            </a:solidFill>
            <a:ln w="95250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24705" y="6483261"/>
            <a:ext cx="1334140" cy="13341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1717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62887" y="3776624"/>
            <a:ext cx="1334140" cy="13341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A5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655239" y="6973896"/>
            <a:ext cx="744986" cy="685387"/>
          </a:xfrm>
          <a:custGeom>
            <a:avLst/>
            <a:gdLst/>
            <a:ahLst/>
            <a:cxnLst/>
            <a:rect l="l" t="t" r="r" b="b"/>
            <a:pathLst>
              <a:path w="744986" h="685387">
                <a:moveTo>
                  <a:pt x="0" y="0"/>
                </a:moveTo>
                <a:lnTo>
                  <a:pt x="744986" y="0"/>
                </a:lnTo>
                <a:lnTo>
                  <a:pt x="744986" y="685388"/>
                </a:lnTo>
                <a:lnTo>
                  <a:pt x="0" y="68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82524" y="4098432"/>
            <a:ext cx="694867" cy="690524"/>
          </a:xfrm>
          <a:custGeom>
            <a:avLst/>
            <a:gdLst/>
            <a:ahLst/>
            <a:cxnLst/>
            <a:rect l="l" t="t" r="r" b="b"/>
            <a:pathLst>
              <a:path w="694867" h="690524">
                <a:moveTo>
                  <a:pt x="0" y="0"/>
                </a:moveTo>
                <a:lnTo>
                  <a:pt x="694867" y="0"/>
                </a:lnTo>
                <a:lnTo>
                  <a:pt x="694867" y="690524"/>
                </a:lnTo>
                <a:lnTo>
                  <a:pt x="0" y="69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64839" y="6814119"/>
            <a:ext cx="853872" cy="672425"/>
          </a:xfrm>
          <a:custGeom>
            <a:avLst/>
            <a:gdLst/>
            <a:ahLst/>
            <a:cxnLst/>
            <a:rect l="l" t="t" r="r" b="b"/>
            <a:pathLst>
              <a:path w="853872" h="672425">
                <a:moveTo>
                  <a:pt x="0" y="0"/>
                </a:moveTo>
                <a:lnTo>
                  <a:pt x="853872" y="0"/>
                </a:lnTo>
                <a:lnTo>
                  <a:pt x="853872" y="672425"/>
                </a:lnTo>
                <a:lnTo>
                  <a:pt x="0" y="67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930809" y="495489"/>
            <a:ext cx="8357890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4900" b="1" dirty="0">
                <a:solidFill>
                  <a:srgbClr val="3C3C50"/>
                </a:solidFill>
                <a:latin typeface="Alegreya Bold"/>
                <a:ea typeface="Alegreya Bold"/>
                <a:cs typeface="Alegreya Bold"/>
                <a:sym typeface="Alegreya Bold"/>
              </a:rPr>
              <a:t>Cumulative impact by Q3 2026</a:t>
            </a:r>
            <a:endParaRPr lang="en-US" sz="4900" b="1" dirty="0">
              <a:solidFill>
                <a:srgbClr val="3C3C5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062991" y="8309286"/>
            <a:ext cx="3936355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20% faster loan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approvals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61780" y="2218244"/>
            <a:ext cx="3936355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30% lower default costs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23597" y="8042276"/>
            <a:ext cx="3936355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Expanded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rural book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83092" y="4729176"/>
            <a:ext cx="3096153" cy="192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driving +₦500 million</a:t>
            </a:r>
          </a:p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 in incremental </a:t>
            </a:r>
          </a:p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loans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3040" y="5044089"/>
            <a:ext cx="3253426" cy="183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saving ₦200 million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annually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98135" y="5011332"/>
            <a:ext cx="2892326" cy="147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adding ₦3 billion in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 new loans at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 15% margin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2544" y="1028700"/>
            <a:ext cx="3246882" cy="3617696"/>
          </a:xfrm>
          <a:custGeom>
            <a:avLst/>
            <a:gdLst/>
            <a:ahLst/>
            <a:cxnLst/>
            <a:rect l="l" t="t" r="r" b="b"/>
            <a:pathLst>
              <a:path w="3246882" h="3617696">
                <a:moveTo>
                  <a:pt x="0" y="0"/>
                </a:moveTo>
                <a:lnTo>
                  <a:pt x="3246882" y="0"/>
                </a:lnTo>
                <a:lnTo>
                  <a:pt x="3246882" y="3617696"/>
                </a:lnTo>
                <a:lnTo>
                  <a:pt x="0" y="3617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43902" y="1028700"/>
            <a:ext cx="3246882" cy="3617696"/>
          </a:xfrm>
          <a:custGeom>
            <a:avLst/>
            <a:gdLst/>
            <a:ahLst/>
            <a:cxnLst/>
            <a:rect l="l" t="t" r="r" b="b"/>
            <a:pathLst>
              <a:path w="3246882" h="3617696">
                <a:moveTo>
                  <a:pt x="0" y="0"/>
                </a:moveTo>
                <a:lnTo>
                  <a:pt x="3246882" y="0"/>
                </a:lnTo>
                <a:lnTo>
                  <a:pt x="3246882" y="3617696"/>
                </a:lnTo>
                <a:lnTo>
                  <a:pt x="0" y="3617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09793" y="1967928"/>
            <a:ext cx="1752383" cy="1739240"/>
          </a:xfrm>
          <a:custGeom>
            <a:avLst/>
            <a:gdLst/>
            <a:ahLst/>
            <a:cxnLst/>
            <a:rect l="l" t="t" r="r" b="b"/>
            <a:pathLst>
              <a:path w="1752383" h="1739240">
                <a:moveTo>
                  <a:pt x="0" y="0"/>
                </a:moveTo>
                <a:lnTo>
                  <a:pt x="1752383" y="0"/>
                </a:lnTo>
                <a:lnTo>
                  <a:pt x="1752383" y="1739240"/>
                </a:lnTo>
                <a:lnTo>
                  <a:pt x="0" y="1739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61559" y="2118656"/>
            <a:ext cx="1822864" cy="1437784"/>
          </a:xfrm>
          <a:custGeom>
            <a:avLst/>
            <a:gdLst/>
            <a:ahLst/>
            <a:cxnLst/>
            <a:rect l="l" t="t" r="r" b="b"/>
            <a:pathLst>
              <a:path w="1822864" h="1437784">
                <a:moveTo>
                  <a:pt x="0" y="0"/>
                </a:moveTo>
                <a:lnTo>
                  <a:pt x="1822863" y="0"/>
                </a:lnTo>
                <a:lnTo>
                  <a:pt x="1822863" y="1437784"/>
                </a:lnTo>
                <a:lnTo>
                  <a:pt x="0" y="1437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5963" y="6110697"/>
            <a:ext cx="825474" cy="781105"/>
          </a:xfrm>
          <a:custGeom>
            <a:avLst/>
            <a:gdLst/>
            <a:ahLst/>
            <a:cxnLst/>
            <a:rect l="l" t="t" r="r" b="b"/>
            <a:pathLst>
              <a:path w="825474" h="781105">
                <a:moveTo>
                  <a:pt x="0" y="0"/>
                </a:moveTo>
                <a:lnTo>
                  <a:pt x="825474" y="0"/>
                </a:lnTo>
                <a:lnTo>
                  <a:pt x="825474" y="781105"/>
                </a:lnTo>
                <a:lnTo>
                  <a:pt x="0" y="78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5963" y="7124480"/>
            <a:ext cx="544021" cy="845230"/>
          </a:xfrm>
          <a:custGeom>
            <a:avLst/>
            <a:gdLst/>
            <a:ahLst/>
            <a:cxnLst/>
            <a:rect l="l" t="t" r="r" b="b"/>
            <a:pathLst>
              <a:path w="544021" h="845230">
                <a:moveTo>
                  <a:pt x="0" y="0"/>
                </a:moveTo>
                <a:lnTo>
                  <a:pt x="544021" y="0"/>
                </a:lnTo>
                <a:lnTo>
                  <a:pt x="544021" y="845230"/>
                </a:lnTo>
                <a:lnTo>
                  <a:pt x="0" y="845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0253" y="8370587"/>
            <a:ext cx="887713" cy="887713"/>
          </a:xfrm>
          <a:custGeom>
            <a:avLst/>
            <a:gdLst/>
            <a:ahLst/>
            <a:cxnLst/>
            <a:rect l="l" t="t" r="r" b="b"/>
            <a:pathLst>
              <a:path w="887713" h="887713">
                <a:moveTo>
                  <a:pt x="0" y="0"/>
                </a:moveTo>
                <a:lnTo>
                  <a:pt x="887713" y="0"/>
                </a:lnTo>
                <a:lnTo>
                  <a:pt x="887713" y="887713"/>
                </a:lnTo>
                <a:lnTo>
                  <a:pt x="0" y="887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5963" y="8374379"/>
            <a:ext cx="592347" cy="887713"/>
          </a:xfrm>
          <a:custGeom>
            <a:avLst/>
            <a:gdLst/>
            <a:ahLst/>
            <a:cxnLst/>
            <a:rect l="l" t="t" r="r" b="b"/>
            <a:pathLst>
              <a:path w="592347" h="887713">
                <a:moveTo>
                  <a:pt x="0" y="0"/>
                </a:moveTo>
                <a:lnTo>
                  <a:pt x="592347" y="0"/>
                </a:lnTo>
                <a:lnTo>
                  <a:pt x="592347" y="887714"/>
                </a:lnTo>
                <a:lnTo>
                  <a:pt x="0" y="887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10253" y="7127031"/>
            <a:ext cx="809971" cy="439409"/>
          </a:xfrm>
          <a:custGeom>
            <a:avLst/>
            <a:gdLst/>
            <a:ahLst/>
            <a:cxnLst/>
            <a:rect l="l" t="t" r="r" b="b"/>
            <a:pathLst>
              <a:path w="809971" h="439409">
                <a:moveTo>
                  <a:pt x="0" y="0"/>
                </a:moveTo>
                <a:lnTo>
                  <a:pt x="809971" y="0"/>
                </a:lnTo>
                <a:lnTo>
                  <a:pt x="809971" y="439409"/>
                </a:lnTo>
                <a:lnTo>
                  <a:pt x="0" y="4394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54056" y="6084017"/>
            <a:ext cx="600107" cy="621068"/>
          </a:xfrm>
          <a:custGeom>
            <a:avLst/>
            <a:gdLst/>
            <a:ahLst/>
            <a:cxnLst/>
            <a:rect l="l" t="t" r="r" b="b"/>
            <a:pathLst>
              <a:path w="600107" h="621068">
                <a:moveTo>
                  <a:pt x="0" y="0"/>
                </a:moveTo>
                <a:lnTo>
                  <a:pt x="600107" y="0"/>
                </a:lnTo>
                <a:lnTo>
                  <a:pt x="600107" y="621068"/>
                </a:lnTo>
                <a:lnTo>
                  <a:pt x="0" y="6210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15456" y="4881466"/>
            <a:ext cx="2741057" cy="78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en-US" sz="4514" b="1" spc="275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Risks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2879" y="4890631"/>
            <a:ext cx="276790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Mitigations</a:t>
            </a:r>
            <a:endParaRPr lang="en-US" sz="4400" b="1" dirty="0">
              <a:solidFill>
                <a:srgbClr val="000000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5627" y="6249789"/>
            <a:ext cx="68417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Regulatory Scrutiny Over AI Bias &amp; Transparency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5627" y="7295635"/>
            <a:ext cx="232916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Rural Agent Risk</a:t>
            </a:r>
            <a:endParaRPr lang="en-US" sz="2500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3098" y="8564879"/>
            <a:ext cx="663773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Cost Overruns from Tech Infrastructure Rollout</a:t>
            </a:r>
            <a:endParaRPr lang="en-US" sz="2500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28257" y="7076855"/>
            <a:ext cx="4812804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Partner only with vetted MFIs and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cooperatives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3207" y="8326754"/>
            <a:ext cx="5882432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Release funding only after milestone KPIs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are met for each stage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3902" y="6249789"/>
            <a:ext cx="377056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Deploy explainable AI tools</a:t>
            </a:r>
            <a:endParaRPr lang="en-US" sz="2500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5436" y="2212391"/>
            <a:ext cx="4777128" cy="4777128"/>
          </a:xfrm>
          <a:custGeom>
            <a:avLst/>
            <a:gdLst/>
            <a:ahLst/>
            <a:cxnLst/>
            <a:rect l="l" t="t" r="r" b="b"/>
            <a:pathLst>
              <a:path w="4777128" h="4777128">
                <a:moveTo>
                  <a:pt x="0" y="0"/>
                </a:moveTo>
                <a:lnTo>
                  <a:pt x="4777128" y="0"/>
                </a:lnTo>
                <a:lnTo>
                  <a:pt x="4777128" y="4777128"/>
                </a:lnTo>
                <a:lnTo>
                  <a:pt x="0" y="4777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1183" y="634365"/>
            <a:ext cx="1270248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Conclusion: Scalable, Responsible Growth for LendaBank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50928" y="7799144"/>
            <a:ext cx="9386143" cy="112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We’ve shown how </a:t>
            </a:r>
            <a:r>
              <a:rPr lang="en-US" sz="3000" b="1" dirty="0" err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LendaBank</a:t>
            </a: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 can scale with confidence </a:t>
            </a:r>
            <a:endParaRPr lang="en-US" sz="30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 not by spending more, but by spending smarter.</a:t>
            </a:r>
            <a:endParaRPr lang="en-US" sz="30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0369" y="1761444"/>
            <a:ext cx="783022" cy="4350123"/>
          </a:xfrm>
          <a:custGeom>
            <a:avLst/>
            <a:gdLst/>
            <a:ahLst/>
            <a:cxnLst/>
            <a:rect l="l" t="t" r="r" b="b"/>
            <a:pathLst>
              <a:path w="783022" h="4350123">
                <a:moveTo>
                  <a:pt x="0" y="0"/>
                </a:moveTo>
                <a:lnTo>
                  <a:pt x="783022" y="0"/>
                </a:lnTo>
                <a:lnTo>
                  <a:pt x="783022" y="4350123"/>
                </a:lnTo>
                <a:lnTo>
                  <a:pt x="0" y="435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5948" y="6530667"/>
            <a:ext cx="757442" cy="3137976"/>
          </a:xfrm>
          <a:custGeom>
            <a:avLst/>
            <a:gdLst/>
            <a:ahLst/>
            <a:cxnLst/>
            <a:rect l="l" t="t" r="r" b="b"/>
            <a:pathLst>
              <a:path w="757442" h="3137976">
                <a:moveTo>
                  <a:pt x="0" y="0"/>
                </a:moveTo>
                <a:lnTo>
                  <a:pt x="757443" y="0"/>
                </a:lnTo>
                <a:lnTo>
                  <a:pt x="757443" y="3137976"/>
                </a:lnTo>
                <a:lnTo>
                  <a:pt x="0" y="313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40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27575" y="624840"/>
            <a:ext cx="14249698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Sources &amp; Citations – Financial Impact &amp; Blockchain Roadmap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97195" y="1863874"/>
            <a:ext cx="10100667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4" tooltip="https://www.mckinsey.com/industries/financial-services/our-insights/blockchain-and-digital-assets?utm_source=chatgpt.com"/>
              </a:rPr>
              <a:t>McKinsey &amp; Co. – “Blockchain for Financial Services” (2022)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97195" y="3031531"/>
            <a:ext cx="8882509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5" tooltip="https://provenance.io/learn/posts/Blockchains-Role-in-Fraud-Risk-Management/"/>
              </a:rPr>
              <a:t>Provenance.io – “Blockchain’s Role in KYC Integrity”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97195" y="4199187"/>
            <a:ext cx="1089630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6" tooltip="https://documents1.worldbank.org/curated/en/284451621395687590/txt/LAPO-Agent-Banking-Increased-Reach-and-Client-Diversity.txt"/>
              </a:rPr>
              <a:t>World Bank – LAPO Agent Banking Case Study in Nigeria (2021)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7195" y="5363143"/>
            <a:ext cx="1111627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7" tooltip="https://nitda.gov.ng/wp-content/uploads/2023/05/National-Blockchain-Policy.pdf?utm_source=chatgpt.com"/>
              </a:rPr>
              <a:t>Central Bank of Nigeria – Blockchain Adoption Framework (2021)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97195" y="6527099"/>
            <a:ext cx="7246739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8" tooltip="https://www.ncino.com/en-US/news/why-explainable-ai-future-lending"/>
              </a:rPr>
              <a:t>nCino – Explainable AI &amp; Credit Approvals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97195" y="7691055"/>
            <a:ext cx="7937748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9" tooltip="https://www.afi-global.org/sites/default/files/publications/2019-03/KYC-Innovations-Financial-Inclusion-Integrity-Selected-AFI-Member-Countries.pdf?utm_source=chatgpt.com"/>
              </a:rPr>
              <a:t>AFI – Tiered KYC for Financial Inclusion (2019)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97195" y="8855011"/>
            <a:ext cx="9518600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10" tooltip="https://www.mckinsey.com/capabilities/risk-and-resilience/our-insights/holistic-customer-assistance-through-digital-first-collections"/>
              </a:rPr>
              <a:t>McKinsey – Ethical Collections in Digital Lending (2021)</a:t>
            </a:r>
            <a:endParaRPr lang="en-US" sz="3000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7594" y="3140102"/>
            <a:ext cx="2817605" cy="28176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3425" b="-1342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50655" y="3140102"/>
            <a:ext cx="2817605" cy="281760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28815" y="3140102"/>
            <a:ext cx="2664276" cy="266427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867594" y="201164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4253645" y="2988151"/>
            <a:ext cx="2816227" cy="28162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355745" y="6197420"/>
            <a:ext cx="50173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Miriam 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55745" y="6944497"/>
            <a:ext cx="50173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Technology Consultant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54035" y="6215229"/>
            <a:ext cx="50173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Kemi M.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4035" y="6752410"/>
            <a:ext cx="50173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Operations &amp; Risk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 Consultant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119210" y="6215229"/>
            <a:ext cx="50173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Abideen 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19210" y="6944497"/>
            <a:ext cx="50173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Lead Strategy Consultant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7594" y="794983"/>
            <a:ext cx="459529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900" b="1" i="1" err="1">
                <a:solidFill>
                  <a:srgbClr val="1B3064"/>
                </a:solidFill>
                <a:latin typeface="Alegreya Bold Italics"/>
                <a:ea typeface="Alegreya Bold Italics"/>
                <a:cs typeface="Alegreya Bold Italics"/>
              </a:rPr>
              <a:t>TrustEdge</a:t>
            </a:r>
            <a:r>
              <a:rPr lang="en-US" sz="3900" b="1" i="1">
                <a:solidFill>
                  <a:srgbClr val="1B3064"/>
                </a:solidFill>
                <a:latin typeface="Alegreya Bold Italics"/>
                <a:ea typeface="Alegreya Bold Italics"/>
                <a:cs typeface="Alegreya Bold Italics"/>
              </a:rPr>
              <a:t> Consulting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3099" y="6197420"/>
            <a:ext cx="50173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Kolade 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70680" y="6665444"/>
            <a:ext cx="50173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Finance &amp; Partnerships 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B3064"/>
                </a:solidFill>
                <a:latin typeface="Alegreya"/>
                <a:ea typeface="Alegreya"/>
                <a:cs typeface="Alegreya"/>
                <a:sym typeface="Alegreya"/>
              </a:rPr>
              <a:t>Consultant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64405" y="9006840"/>
            <a:ext cx="411405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1B3064"/>
                </a:solidFill>
                <a:latin typeface="Alegreya Italics"/>
                <a:ea typeface="Alegreya Italics"/>
                <a:cs typeface="Alegreya Italics"/>
                <a:sym typeface="Alegreya Italics"/>
              </a:rPr>
              <a:t>Transparent. Strategic. Scalable.</a:t>
            </a:r>
            <a:endParaRPr lang="en-US" sz="2400" i="1" dirty="0">
              <a:solidFill>
                <a:srgbClr val="1B3064"/>
              </a:solidFill>
              <a:latin typeface="Alegreya Italics"/>
              <a:ea typeface="Alegreya Italics"/>
              <a:cs typeface="Alegreya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69" y="2391410"/>
            <a:ext cx="1528786" cy="1003266"/>
          </a:xfrm>
          <a:custGeom>
            <a:avLst/>
            <a:gdLst/>
            <a:ahLst/>
            <a:cxnLst/>
            <a:rect l="l" t="t" r="r" b="b"/>
            <a:pathLst>
              <a:path w="1528786" h="1003266">
                <a:moveTo>
                  <a:pt x="0" y="0"/>
                </a:moveTo>
                <a:lnTo>
                  <a:pt x="1528787" y="0"/>
                </a:lnTo>
                <a:lnTo>
                  <a:pt x="1528787" y="1003266"/>
                </a:lnTo>
                <a:lnTo>
                  <a:pt x="0" y="100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93201" y="1945994"/>
            <a:ext cx="17230499" cy="0"/>
          </a:xfrm>
          <a:prstGeom prst="line">
            <a:avLst/>
          </a:prstGeom>
          <a:ln w="38100" cap="flat">
            <a:solidFill>
              <a:srgbClr val="1F2F5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21630" y="4231980"/>
            <a:ext cx="1235205" cy="1224397"/>
          </a:xfrm>
          <a:custGeom>
            <a:avLst/>
            <a:gdLst/>
            <a:ahLst/>
            <a:cxnLst/>
            <a:rect l="l" t="t" r="r" b="b"/>
            <a:pathLst>
              <a:path w="1235205" h="1224397">
                <a:moveTo>
                  <a:pt x="0" y="0"/>
                </a:moveTo>
                <a:lnTo>
                  <a:pt x="1235204" y="0"/>
                </a:lnTo>
                <a:lnTo>
                  <a:pt x="1235204" y="1224397"/>
                </a:lnTo>
                <a:lnTo>
                  <a:pt x="0" y="122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0573" y="6546272"/>
            <a:ext cx="901523" cy="1388833"/>
          </a:xfrm>
          <a:custGeom>
            <a:avLst/>
            <a:gdLst/>
            <a:ahLst/>
            <a:cxnLst/>
            <a:rect l="l" t="t" r="r" b="b"/>
            <a:pathLst>
              <a:path w="901523" h="1388833">
                <a:moveTo>
                  <a:pt x="0" y="0"/>
                </a:moveTo>
                <a:lnTo>
                  <a:pt x="901524" y="0"/>
                </a:lnTo>
                <a:lnTo>
                  <a:pt x="901524" y="1388834"/>
                </a:lnTo>
                <a:lnTo>
                  <a:pt x="0" y="138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8267" y="8566936"/>
            <a:ext cx="1331391" cy="1382729"/>
          </a:xfrm>
          <a:custGeom>
            <a:avLst/>
            <a:gdLst/>
            <a:ahLst/>
            <a:cxnLst/>
            <a:rect l="l" t="t" r="r" b="b"/>
            <a:pathLst>
              <a:path w="1331391" h="1382729">
                <a:moveTo>
                  <a:pt x="0" y="0"/>
                </a:moveTo>
                <a:lnTo>
                  <a:pt x="1331391" y="0"/>
                </a:lnTo>
                <a:lnTo>
                  <a:pt x="1331391" y="1382728"/>
                </a:lnTo>
                <a:lnTo>
                  <a:pt x="0" y="138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68682" y="6402501"/>
            <a:ext cx="15440827" cy="1380205"/>
          </a:xfrm>
          <a:custGeom>
            <a:avLst/>
            <a:gdLst/>
            <a:ahLst/>
            <a:cxnLst/>
            <a:rect l="l" t="t" r="r" b="b"/>
            <a:pathLst>
              <a:path w="15440827" h="1380205">
                <a:moveTo>
                  <a:pt x="0" y="0"/>
                </a:moveTo>
                <a:lnTo>
                  <a:pt x="15440827" y="0"/>
                </a:lnTo>
                <a:lnTo>
                  <a:pt x="15440827" y="1380205"/>
                </a:lnTo>
                <a:lnTo>
                  <a:pt x="0" y="1380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2999"/>
            </a:blip>
            <a:stretch>
              <a:fillRect t="-8971" r="-5114" b="-16149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01700" y="2391410"/>
            <a:ext cx="822510" cy="843600"/>
          </a:xfrm>
          <a:custGeom>
            <a:avLst/>
            <a:gdLst/>
            <a:ahLst/>
            <a:cxnLst/>
            <a:rect l="l" t="t" r="r" b="b"/>
            <a:pathLst>
              <a:path w="822510" h="843600">
                <a:moveTo>
                  <a:pt x="0" y="0"/>
                </a:moveTo>
                <a:lnTo>
                  <a:pt x="822510" y="0"/>
                </a:lnTo>
                <a:lnTo>
                  <a:pt x="822510" y="843600"/>
                </a:lnTo>
                <a:lnTo>
                  <a:pt x="0" y="843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08933" y="2342558"/>
            <a:ext cx="632549" cy="847636"/>
          </a:xfrm>
          <a:custGeom>
            <a:avLst/>
            <a:gdLst/>
            <a:ahLst/>
            <a:cxnLst/>
            <a:rect l="l" t="t" r="r" b="b"/>
            <a:pathLst>
              <a:path w="632549" h="847636">
                <a:moveTo>
                  <a:pt x="0" y="0"/>
                </a:moveTo>
                <a:lnTo>
                  <a:pt x="632548" y="0"/>
                </a:lnTo>
                <a:lnTo>
                  <a:pt x="632548" y="847636"/>
                </a:lnTo>
                <a:lnTo>
                  <a:pt x="0" y="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89096" y="2414402"/>
            <a:ext cx="1072138" cy="604418"/>
          </a:xfrm>
          <a:custGeom>
            <a:avLst/>
            <a:gdLst/>
            <a:ahLst/>
            <a:cxnLst/>
            <a:rect l="l" t="t" r="r" b="b"/>
            <a:pathLst>
              <a:path w="1072138" h="604418">
                <a:moveTo>
                  <a:pt x="0" y="0"/>
                </a:moveTo>
                <a:lnTo>
                  <a:pt x="1072138" y="0"/>
                </a:lnTo>
                <a:lnTo>
                  <a:pt x="1072138" y="604418"/>
                </a:lnTo>
                <a:lnTo>
                  <a:pt x="0" y="6044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83920" y="2216411"/>
            <a:ext cx="770694" cy="932761"/>
          </a:xfrm>
          <a:custGeom>
            <a:avLst/>
            <a:gdLst/>
            <a:ahLst/>
            <a:cxnLst/>
            <a:rect l="l" t="t" r="r" b="b"/>
            <a:pathLst>
              <a:path w="770694" h="932761">
                <a:moveTo>
                  <a:pt x="0" y="0"/>
                </a:moveTo>
                <a:lnTo>
                  <a:pt x="770694" y="0"/>
                </a:lnTo>
                <a:lnTo>
                  <a:pt x="770694" y="932760"/>
                </a:lnTo>
                <a:lnTo>
                  <a:pt x="0" y="9327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301700" y="3749360"/>
            <a:ext cx="4321769" cy="1895717"/>
            <a:chOff x="0" y="0"/>
            <a:chExt cx="1529488" cy="6709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9488" cy="670900"/>
            </a:xfrm>
            <a:custGeom>
              <a:avLst/>
              <a:gdLst/>
              <a:ahLst/>
              <a:cxnLst/>
              <a:rect l="l" t="t" r="r" b="b"/>
              <a:pathLst>
                <a:path w="1529488" h="670900">
                  <a:moveTo>
                    <a:pt x="17914" y="0"/>
                  </a:moveTo>
                  <a:lnTo>
                    <a:pt x="1511575" y="0"/>
                  </a:lnTo>
                  <a:cubicBezTo>
                    <a:pt x="1521468" y="0"/>
                    <a:pt x="1529488" y="8020"/>
                    <a:pt x="1529488" y="17914"/>
                  </a:cubicBezTo>
                  <a:lnTo>
                    <a:pt x="1529488" y="652987"/>
                  </a:lnTo>
                  <a:cubicBezTo>
                    <a:pt x="1529488" y="662880"/>
                    <a:pt x="1521468" y="670900"/>
                    <a:pt x="1511575" y="670900"/>
                  </a:cubicBezTo>
                  <a:lnTo>
                    <a:pt x="17914" y="670900"/>
                  </a:lnTo>
                  <a:cubicBezTo>
                    <a:pt x="8020" y="670900"/>
                    <a:pt x="0" y="662880"/>
                    <a:pt x="0" y="652987"/>
                  </a:cubicBezTo>
                  <a:lnTo>
                    <a:pt x="0" y="17914"/>
                  </a:lnTo>
                  <a:cubicBezTo>
                    <a:pt x="0" y="8020"/>
                    <a:pt x="8020" y="0"/>
                    <a:pt x="17914" y="0"/>
                  </a:cubicBezTo>
                  <a:close/>
                </a:path>
              </a:pathLst>
            </a:custGeom>
            <a:solidFill>
              <a:srgbClr val="1B3064"/>
            </a:solidFill>
            <a:ln w="57150" cap="sq">
              <a:solidFill>
                <a:srgbClr val="1F2F5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29488" cy="70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85469" y="3782884"/>
            <a:ext cx="4321769" cy="1895717"/>
            <a:chOff x="0" y="0"/>
            <a:chExt cx="1529488" cy="6709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9488" cy="670900"/>
            </a:xfrm>
            <a:custGeom>
              <a:avLst/>
              <a:gdLst/>
              <a:ahLst/>
              <a:cxnLst/>
              <a:rect l="l" t="t" r="r" b="b"/>
              <a:pathLst>
                <a:path w="1529488" h="670900">
                  <a:moveTo>
                    <a:pt x="17914" y="0"/>
                  </a:moveTo>
                  <a:lnTo>
                    <a:pt x="1511575" y="0"/>
                  </a:lnTo>
                  <a:cubicBezTo>
                    <a:pt x="1521468" y="0"/>
                    <a:pt x="1529488" y="8020"/>
                    <a:pt x="1529488" y="17914"/>
                  </a:cubicBezTo>
                  <a:lnTo>
                    <a:pt x="1529488" y="652987"/>
                  </a:lnTo>
                  <a:cubicBezTo>
                    <a:pt x="1529488" y="662880"/>
                    <a:pt x="1521468" y="670900"/>
                    <a:pt x="1511575" y="670900"/>
                  </a:cubicBezTo>
                  <a:lnTo>
                    <a:pt x="17914" y="670900"/>
                  </a:lnTo>
                  <a:cubicBezTo>
                    <a:pt x="8020" y="670900"/>
                    <a:pt x="0" y="662880"/>
                    <a:pt x="0" y="652987"/>
                  </a:cubicBezTo>
                  <a:lnTo>
                    <a:pt x="0" y="17914"/>
                  </a:lnTo>
                  <a:cubicBezTo>
                    <a:pt x="0" y="8020"/>
                    <a:pt x="8020" y="0"/>
                    <a:pt x="17914" y="0"/>
                  </a:cubicBezTo>
                  <a:close/>
                </a:path>
              </a:pathLst>
            </a:custGeom>
            <a:solidFill>
              <a:srgbClr val="1B3064"/>
            </a:solidFill>
            <a:ln w="57150" cap="sq">
              <a:solidFill>
                <a:srgbClr val="1F2F56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29488" cy="70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64463" y="3718349"/>
            <a:ext cx="4894837" cy="1895717"/>
            <a:chOff x="0" y="0"/>
            <a:chExt cx="1732299" cy="6709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32299" cy="670900"/>
            </a:xfrm>
            <a:custGeom>
              <a:avLst/>
              <a:gdLst/>
              <a:ahLst/>
              <a:cxnLst/>
              <a:rect l="l" t="t" r="r" b="b"/>
              <a:pathLst>
                <a:path w="1732299" h="670900">
                  <a:moveTo>
                    <a:pt x="15817" y="0"/>
                  </a:moveTo>
                  <a:lnTo>
                    <a:pt x="1716483" y="0"/>
                  </a:lnTo>
                  <a:cubicBezTo>
                    <a:pt x="1725218" y="0"/>
                    <a:pt x="1732299" y="7081"/>
                    <a:pt x="1732299" y="15817"/>
                  </a:cubicBezTo>
                  <a:lnTo>
                    <a:pt x="1732299" y="655084"/>
                  </a:lnTo>
                  <a:cubicBezTo>
                    <a:pt x="1732299" y="663819"/>
                    <a:pt x="1725218" y="670900"/>
                    <a:pt x="1716483" y="670900"/>
                  </a:cubicBezTo>
                  <a:lnTo>
                    <a:pt x="15817" y="670900"/>
                  </a:lnTo>
                  <a:cubicBezTo>
                    <a:pt x="7081" y="670900"/>
                    <a:pt x="0" y="663819"/>
                    <a:pt x="0" y="655084"/>
                  </a:cubicBezTo>
                  <a:lnTo>
                    <a:pt x="0" y="15817"/>
                  </a:lnTo>
                  <a:cubicBezTo>
                    <a:pt x="0" y="7081"/>
                    <a:pt x="7081" y="0"/>
                    <a:pt x="15817" y="0"/>
                  </a:cubicBezTo>
                  <a:close/>
                </a:path>
              </a:pathLst>
            </a:custGeom>
            <a:solidFill>
              <a:srgbClr val="1B3064"/>
            </a:solidFill>
            <a:ln w="57150" cap="sq">
              <a:solidFill>
                <a:srgbClr val="1F2F5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32299" cy="70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09025" y="8802802"/>
            <a:ext cx="761506" cy="796251"/>
          </a:xfrm>
          <a:custGeom>
            <a:avLst/>
            <a:gdLst/>
            <a:ahLst/>
            <a:cxnLst/>
            <a:rect l="l" t="t" r="r" b="b"/>
            <a:pathLst>
              <a:path w="761506" h="796251">
                <a:moveTo>
                  <a:pt x="0" y="0"/>
                </a:moveTo>
                <a:lnTo>
                  <a:pt x="761506" y="0"/>
                </a:lnTo>
                <a:lnTo>
                  <a:pt x="761506" y="796251"/>
                </a:lnTo>
                <a:lnTo>
                  <a:pt x="0" y="7962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701357" y="8777708"/>
            <a:ext cx="857153" cy="846438"/>
          </a:xfrm>
          <a:custGeom>
            <a:avLst/>
            <a:gdLst/>
            <a:ahLst/>
            <a:cxnLst/>
            <a:rect l="l" t="t" r="r" b="b"/>
            <a:pathLst>
              <a:path w="857153" h="846438">
                <a:moveTo>
                  <a:pt x="0" y="0"/>
                </a:moveTo>
                <a:lnTo>
                  <a:pt x="857152" y="0"/>
                </a:lnTo>
                <a:lnTo>
                  <a:pt x="857152" y="846439"/>
                </a:lnTo>
                <a:lnTo>
                  <a:pt x="0" y="8464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100531" y="8808460"/>
            <a:ext cx="939969" cy="842447"/>
          </a:xfrm>
          <a:custGeom>
            <a:avLst/>
            <a:gdLst/>
            <a:ahLst/>
            <a:cxnLst/>
            <a:rect l="l" t="t" r="r" b="b"/>
            <a:pathLst>
              <a:path w="939969" h="842447">
                <a:moveTo>
                  <a:pt x="0" y="0"/>
                </a:moveTo>
                <a:lnTo>
                  <a:pt x="939969" y="0"/>
                </a:lnTo>
                <a:lnTo>
                  <a:pt x="939969" y="842448"/>
                </a:lnTo>
                <a:lnTo>
                  <a:pt x="0" y="84244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902564" y="8748823"/>
            <a:ext cx="923797" cy="956064"/>
          </a:xfrm>
          <a:custGeom>
            <a:avLst/>
            <a:gdLst/>
            <a:ahLst/>
            <a:cxnLst/>
            <a:rect l="l" t="t" r="r" b="b"/>
            <a:pathLst>
              <a:path w="923797" h="956064">
                <a:moveTo>
                  <a:pt x="0" y="0"/>
                </a:moveTo>
                <a:lnTo>
                  <a:pt x="923797" y="0"/>
                </a:lnTo>
                <a:lnTo>
                  <a:pt x="923797" y="956063"/>
                </a:lnTo>
                <a:lnTo>
                  <a:pt x="0" y="95606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83736" y="8891676"/>
            <a:ext cx="926372" cy="670357"/>
          </a:xfrm>
          <a:custGeom>
            <a:avLst/>
            <a:gdLst/>
            <a:ahLst/>
            <a:cxnLst/>
            <a:rect l="l" t="t" r="r" b="b"/>
            <a:pathLst>
              <a:path w="926372" h="670357">
                <a:moveTo>
                  <a:pt x="0" y="0"/>
                </a:moveTo>
                <a:lnTo>
                  <a:pt x="926372" y="0"/>
                </a:lnTo>
                <a:lnTo>
                  <a:pt x="926372" y="670357"/>
                </a:lnTo>
                <a:lnTo>
                  <a:pt x="0" y="67035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129933" y="58503"/>
            <a:ext cx="6028134" cy="96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8"/>
              </a:lnSpc>
              <a:spcBef>
                <a:spcPct val="0"/>
              </a:spcBef>
            </a:pPr>
            <a:r>
              <a:rPr lang="en-US" sz="5500" b="1">
                <a:solidFill>
                  <a:srgbClr val="1B3064"/>
                </a:solidFill>
                <a:latin typeface="Alegreya Bold"/>
                <a:sym typeface="Alegreya Bold"/>
              </a:rPr>
              <a:t>Executive Summary</a:t>
            </a:r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493201" y="998439"/>
            <a:ext cx="6957120" cy="66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A Strategy for Sustainable Growth</a:t>
            </a:r>
            <a:endParaRPr lang="en-US" sz="36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54876" y="2458654"/>
            <a:ext cx="378172" cy="93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3"/>
              </a:lnSpc>
              <a:spcBef>
                <a:spcPct val="0"/>
              </a:spcBef>
            </a:pPr>
            <a:r>
              <a:rPr lang="en-US" sz="5523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7670" y="4233315"/>
            <a:ext cx="1461988" cy="9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  <a:spcBef>
                <a:spcPct val="0"/>
              </a:spcBef>
            </a:pPr>
            <a:r>
              <a:rPr lang="en-US" sz="551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1098" y="6451022"/>
            <a:ext cx="856268" cy="9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7"/>
              </a:lnSpc>
              <a:spcBef>
                <a:spcPct val="0"/>
              </a:spcBef>
            </a:pPr>
            <a:r>
              <a:rPr lang="en-US" sz="551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Q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8267" y="8729475"/>
            <a:ext cx="1415789" cy="95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9"/>
              </a:lnSpc>
              <a:spcBef>
                <a:spcPct val="0"/>
              </a:spcBef>
            </a:pPr>
            <a:r>
              <a:rPr lang="en-US" sz="5592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36601" y="6799764"/>
            <a:ext cx="14904989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Balancing ethical growth, speed, trust, and regulation. What’s the path forward?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09960" y="2234852"/>
            <a:ext cx="2272308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Over 500,000 </a:t>
            </a:r>
          </a:p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customers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27231" y="2188018"/>
            <a:ext cx="1873300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₦12 billion </a:t>
            </a:r>
          </a:p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loan book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46984" y="2104433"/>
            <a:ext cx="2008287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₦4.5 billion </a:t>
            </a:r>
          </a:p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 revenue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41786" y="2090628"/>
            <a:ext cx="2318742" cy="109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12% net</a:t>
            </a:r>
          </a:p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profit margin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69737" y="3837873"/>
            <a:ext cx="2985695" cy="16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New CBN KYC regulations  -₦150 million</a:t>
            </a:r>
            <a:r>
              <a:rPr lang="en-US" sz="3209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053506" y="3837873"/>
            <a:ext cx="2985695" cy="16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Defaults have doubled from 4.5% to 9%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31866" y="3929100"/>
            <a:ext cx="4419840" cy="14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FFFFFF"/>
                </a:solidFill>
                <a:latin typeface="Alegreya Bold"/>
                <a:ea typeface="Alegreya Bold"/>
                <a:cs typeface="Alegreya Bold"/>
                <a:sym typeface="Alegreya Bold"/>
              </a:rPr>
              <a:t>Investor pressure to scale rural reach and fast-track ₦500M blockchain rollout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70556" y="8755177"/>
            <a:ext cx="2722215" cy="89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Comply &amp; Compete</a:t>
            </a:r>
          </a:p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Tiered KYC process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210536" y="8774227"/>
            <a:ext cx="3097670" cy="89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Transparent, Inclusive Scoring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50660" y="8787070"/>
            <a:ext cx="2200467" cy="895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Ethical </a:t>
            </a:r>
          </a:p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Collections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640688" y="8500650"/>
            <a:ext cx="2200467" cy="135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Phased blockchain investment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610108" y="8351956"/>
            <a:ext cx="2200467" cy="135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  <a:r>
              <a:rPr lang="en-US" sz="26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Rural Expansion via Partnerships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1630" y="3277268"/>
            <a:ext cx="1583085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Situation</a:t>
            </a:r>
            <a:endParaRPr lang="en-US" sz="30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-152217" y="5190036"/>
            <a:ext cx="2570531" cy="48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r>
              <a:rPr lang="en-US" sz="291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Complication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4609" y="7397514"/>
            <a:ext cx="1548110" cy="5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Question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39726" y="9593758"/>
            <a:ext cx="1292870" cy="54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000" b="1">
                <a:solidFill>
                  <a:srgbClr val="1B3064"/>
                </a:solidFill>
                <a:latin typeface="Alegreya Bold"/>
                <a:sym typeface="Alegreya Bold"/>
              </a:rPr>
              <a:t>Answer</a:t>
            </a:r>
            <a:endParaRPr lang="en-US" sz="3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62429" y="2995706"/>
            <a:ext cx="5405423" cy="5405423"/>
          </a:xfrm>
          <a:custGeom>
            <a:avLst/>
            <a:gdLst/>
            <a:ahLst/>
            <a:cxnLst/>
            <a:rect l="l" t="t" r="r" b="b"/>
            <a:pathLst>
              <a:path w="5405423" h="5405423">
                <a:moveTo>
                  <a:pt x="0" y="0"/>
                </a:moveTo>
                <a:lnTo>
                  <a:pt x="5405423" y="0"/>
                </a:lnTo>
                <a:lnTo>
                  <a:pt x="5405423" y="5405424"/>
                </a:lnTo>
                <a:lnTo>
                  <a:pt x="0" y="5405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7187748" y="3721025"/>
            <a:ext cx="3954786" cy="39547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04671" y="4604081"/>
            <a:ext cx="448604" cy="448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51911" y="3113595"/>
            <a:ext cx="448604" cy="44860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47737" y="7838427"/>
            <a:ext cx="448604" cy="44860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77774" y="4622112"/>
            <a:ext cx="448604" cy="44860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77774" y="6421081"/>
            <a:ext cx="448604" cy="44860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96093" y="2308530"/>
            <a:ext cx="5572605" cy="1570395"/>
            <a:chOff x="0" y="0"/>
            <a:chExt cx="1605652" cy="4524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5652" cy="452483"/>
            </a:xfrm>
            <a:custGeom>
              <a:avLst/>
              <a:gdLst/>
              <a:ahLst/>
              <a:cxnLst/>
              <a:rect l="l" t="t" r="r" b="b"/>
              <a:pathLst>
                <a:path w="1605652" h="452483">
                  <a:moveTo>
                    <a:pt x="1402452" y="0"/>
                  </a:moveTo>
                  <a:cubicBezTo>
                    <a:pt x="1514676" y="0"/>
                    <a:pt x="1605652" y="101292"/>
                    <a:pt x="1605652" y="226241"/>
                  </a:cubicBezTo>
                  <a:cubicBezTo>
                    <a:pt x="1605652" y="351191"/>
                    <a:pt x="1514676" y="452483"/>
                    <a:pt x="1402452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05652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6269658" y="2568207"/>
            <a:ext cx="1191843" cy="1027481"/>
            <a:chOff x="0" y="0"/>
            <a:chExt cx="1290485" cy="1112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618939" y="3129906"/>
            <a:ext cx="448604" cy="44860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618939" y="7811989"/>
            <a:ext cx="448604" cy="44860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504671" y="6421081"/>
            <a:ext cx="448604" cy="44860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5533873" y="3948008"/>
            <a:ext cx="824748" cy="824748"/>
          </a:xfrm>
          <a:custGeom>
            <a:avLst/>
            <a:gdLst/>
            <a:ahLst/>
            <a:cxnLst/>
            <a:rect l="l" t="t" r="r" b="b"/>
            <a:pathLst>
              <a:path w="824748" h="824748">
                <a:moveTo>
                  <a:pt x="0" y="0"/>
                </a:moveTo>
                <a:lnTo>
                  <a:pt x="824748" y="0"/>
                </a:lnTo>
                <a:lnTo>
                  <a:pt x="824748" y="824748"/>
                </a:lnTo>
                <a:lnTo>
                  <a:pt x="0" y="82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6" name="Group 36"/>
          <p:cNvGrpSpPr/>
          <p:nvPr/>
        </p:nvGrpSpPr>
        <p:grpSpPr>
          <a:xfrm>
            <a:off x="451568" y="4066950"/>
            <a:ext cx="5508656" cy="1570395"/>
            <a:chOff x="0" y="0"/>
            <a:chExt cx="1587226" cy="4524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87226" cy="452483"/>
            </a:xfrm>
            <a:custGeom>
              <a:avLst/>
              <a:gdLst/>
              <a:ahLst/>
              <a:cxnLst/>
              <a:rect l="l" t="t" r="r" b="b"/>
              <a:pathLst>
                <a:path w="1587226" h="452483">
                  <a:moveTo>
                    <a:pt x="1384026" y="0"/>
                  </a:moveTo>
                  <a:cubicBezTo>
                    <a:pt x="1496250" y="0"/>
                    <a:pt x="1587226" y="101292"/>
                    <a:pt x="1587226" y="226241"/>
                  </a:cubicBezTo>
                  <a:cubicBezTo>
                    <a:pt x="1587226" y="351191"/>
                    <a:pt x="1496250" y="452483"/>
                    <a:pt x="1384026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87226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10800000">
            <a:off x="5038052" y="4357677"/>
            <a:ext cx="1191843" cy="1027481"/>
            <a:chOff x="0" y="0"/>
            <a:chExt cx="1290485" cy="11125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451568" y="5860186"/>
            <a:ext cx="5508656" cy="1570395"/>
            <a:chOff x="0" y="0"/>
            <a:chExt cx="1587226" cy="45248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87226" cy="452483"/>
            </a:xfrm>
            <a:custGeom>
              <a:avLst/>
              <a:gdLst/>
              <a:ahLst/>
              <a:cxnLst/>
              <a:rect l="l" t="t" r="r" b="b"/>
              <a:pathLst>
                <a:path w="1587226" h="452483">
                  <a:moveTo>
                    <a:pt x="1384026" y="0"/>
                  </a:moveTo>
                  <a:cubicBezTo>
                    <a:pt x="1496250" y="0"/>
                    <a:pt x="1587226" y="101292"/>
                    <a:pt x="1587226" y="226241"/>
                  </a:cubicBezTo>
                  <a:cubicBezTo>
                    <a:pt x="1587226" y="351191"/>
                    <a:pt x="1496250" y="452483"/>
                    <a:pt x="1384026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587226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5038052" y="6150912"/>
            <a:ext cx="1191843" cy="1027481"/>
            <a:chOff x="0" y="0"/>
            <a:chExt cx="1290485" cy="11125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388170" y="7649656"/>
            <a:ext cx="5938495" cy="1859065"/>
            <a:chOff x="0" y="0"/>
            <a:chExt cx="1711077" cy="53565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11077" cy="535658"/>
            </a:xfrm>
            <a:custGeom>
              <a:avLst/>
              <a:gdLst/>
              <a:ahLst/>
              <a:cxnLst/>
              <a:rect l="l" t="t" r="r" b="b"/>
              <a:pathLst>
                <a:path w="1711077" h="535658">
                  <a:moveTo>
                    <a:pt x="1507877" y="0"/>
                  </a:moveTo>
                  <a:cubicBezTo>
                    <a:pt x="1620101" y="0"/>
                    <a:pt x="1711077" y="119911"/>
                    <a:pt x="1711077" y="267829"/>
                  </a:cubicBezTo>
                  <a:cubicBezTo>
                    <a:pt x="1711077" y="415747"/>
                    <a:pt x="1620101" y="535658"/>
                    <a:pt x="1507877" y="535658"/>
                  </a:cubicBezTo>
                  <a:lnTo>
                    <a:pt x="203200" y="535658"/>
                  </a:lnTo>
                  <a:cubicBezTo>
                    <a:pt x="90976" y="535658"/>
                    <a:pt x="0" y="415747"/>
                    <a:pt x="0" y="267829"/>
                  </a:cubicBezTo>
                  <a:cubicBezTo>
                    <a:pt x="0" y="1199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60644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711077" cy="57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6404494" y="7940382"/>
            <a:ext cx="1191843" cy="1027481"/>
            <a:chOff x="0" y="0"/>
            <a:chExt cx="1290485" cy="111252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060644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1157889" y="2277481"/>
            <a:ext cx="5712591" cy="1570395"/>
            <a:chOff x="0" y="0"/>
            <a:chExt cx="1645986" cy="45248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645986" cy="452483"/>
            </a:xfrm>
            <a:custGeom>
              <a:avLst/>
              <a:gdLst/>
              <a:ahLst/>
              <a:cxnLst/>
              <a:rect l="l" t="t" r="r" b="b"/>
              <a:pathLst>
                <a:path w="1645986" h="452483">
                  <a:moveTo>
                    <a:pt x="1442786" y="0"/>
                  </a:moveTo>
                  <a:cubicBezTo>
                    <a:pt x="1555011" y="0"/>
                    <a:pt x="1645986" y="101292"/>
                    <a:pt x="1645986" y="226241"/>
                  </a:cubicBezTo>
                  <a:cubicBezTo>
                    <a:pt x="1645986" y="351191"/>
                    <a:pt x="1555011" y="452483"/>
                    <a:pt x="1442786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645986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862440" y="2568207"/>
            <a:ext cx="1191843" cy="1027481"/>
            <a:chOff x="0" y="0"/>
            <a:chExt cx="1290485" cy="111252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441717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392487" y="4086220"/>
            <a:ext cx="5540631" cy="1570395"/>
            <a:chOff x="0" y="0"/>
            <a:chExt cx="1596439" cy="45248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96439" cy="452483"/>
            </a:xfrm>
            <a:custGeom>
              <a:avLst/>
              <a:gdLst/>
              <a:ahLst/>
              <a:cxnLst/>
              <a:rect l="l" t="t" r="r" b="b"/>
              <a:pathLst>
                <a:path w="1596439" h="452483">
                  <a:moveTo>
                    <a:pt x="1393239" y="0"/>
                  </a:moveTo>
                  <a:cubicBezTo>
                    <a:pt x="1505463" y="0"/>
                    <a:pt x="1596439" y="101292"/>
                    <a:pt x="1596439" y="226241"/>
                  </a:cubicBezTo>
                  <a:cubicBezTo>
                    <a:pt x="1596439" y="351191"/>
                    <a:pt x="1505463" y="452483"/>
                    <a:pt x="1393239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596439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2097039" y="4376946"/>
            <a:ext cx="1191843" cy="1027481"/>
            <a:chOff x="0" y="0"/>
            <a:chExt cx="1290485" cy="111252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441717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12401123" y="5894739"/>
            <a:ext cx="5092985" cy="1570395"/>
            <a:chOff x="0" y="0"/>
            <a:chExt cx="1467458" cy="45248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2105675" y="6185466"/>
            <a:ext cx="1191843" cy="1027481"/>
            <a:chOff x="0" y="0"/>
            <a:chExt cx="1290485" cy="111252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441717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1201340" y="7675811"/>
            <a:ext cx="6057960" cy="1570395"/>
            <a:chOff x="0" y="0"/>
            <a:chExt cx="1745499" cy="45248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745499" cy="452483"/>
            </a:xfrm>
            <a:custGeom>
              <a:avLst/>
              <a:gdLst/>
              <a:ahLst/>
              <a:cxnLst/>
              <a:rect l="l" t="t" r="r" b="b"/>
              <a:pathLst>
                <a:path w="1745499" h="452483">
                  <a:moveTo>
                    <a:pt x="1542299" y="0"/>
                  </a:moveTo>
                  <a:cubicBezTo>
                    <a:pt x="1654523" y="0"/>
                    <a:pt x="1745499" y="101292"/>
                    <a:pt x="1745499" y="226241"/>
                  </a:cubicBezTo>
                  <a:cubicBezTo>
                    <a:pt x="1745499" y="351191"/>
                    <a:pt x="1654523" y="452483"/>
                    <a:pt x="1542299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441717"/>
              </a:solidFill>
              <a:prstDash val="solid"/>
              <a:miter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745499" cy="49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905891" y="7966537"/>
            <a:ext cx="1191843" cy="1027481"/>
            <a:chOff x="0" y="0"/>
            <a:chExt cx="1290485" cy="111252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441717"/>
            </a:solidFill>
          </p:spPr>
        </p:sp>
      </p:grpSp>
      <p:sp>
        <p:nvSpPr>
          <p:cNvPr id="71" name="Freeform 71"/>
          <p:cNvSpPr/>
          <p:nvPr/>
        </p:nvSpPr>
        <p:spPr>
          <a:xfrm>
            <a:off x="5433651" y="6330272"/>
            <a:ext cx="626457" cy="626457"/>
          </a:xfrm>
          <a:custGeom>
            <a:avLst/>
            <a:gdLst/>
            <a:ahLst/>
            <a:cxnLst/>
            <a:rect l="l" t="t" r="r" b="b"/>
            <a:pathLst>
              <a:path w="626457" h="626457">
                <a:moveTo>
                  <a:pt x="0" y="0"/>
                </a:moveTo>
                <a:lnTo>
                  <a:pt x="626457" y="0"/>
                </a:lnTo>
                <a:lnTo>
                  <a:pt x="626457" y="626457"/>
                </a:lnTo>
                <a:lnTo>
                  <a:pt x="0" y="62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2" name="Freeform 72"/>
          <p:cNvSpPr/>
          <p:nvPr/>
        </p:nvSpPr>
        <p:spPr>
          <a:xfrm>
            <a:off x="11088696" y="8183131"/>
            <a:ext cx="630436" cy="630436"/>
          </a:xfrm>
          <a:custGeom>
            <a:avLst/>
            <a:gdLst/>
            <a:ahLst/>
            <a:cxnLst/>
            <a:rect l="l" t="t" r="r" b="b"/>
            <a:pathLst>
              <a:path w="630436" h="630436">
                <a:moveTo>
                  <a:pt x="0" y="0"/>
                </a:moveTo>
                <a:lnTo>
                  <a:pt x="630436" y="0"/>
                </a:lnTo>
                <a:lnTo>
                  <a:pt x="630436" y="630437"/>
                </a:lnTo>
                <a:lnTo>
                  <a:pt x="0" y="630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3" name="Freeform 73"/>
          <p:cNvSpPr/>
          <p:nvPr/>
        </p:nvSpPr>
        <p:spPr>
          <a:xfrm>
            <a:off x="12259660" y="6478495"/>
            <a:ext cx="718657" cy="478233"/>
          </a:xfrm>
          <a:custGeom>
            <a:avLst/>
            <a:gdLst/>
            <a:ahLst/>
            <a:cxnLst/>
            <a:rect l="l" t="t" r="r" b="b"/>
            <a:pathLst>
              <a:path w="718657" h="478233">
                <a:moveTo>
                  <a:pt x="0" y="0"/>
                </a:moveTo>
                <a:lnTo>
                  <a:pt x="718656" y="0"/>
                </a:lnTo>
                <a:lnTo>
                  <a:pt x="718656" y="478234"/>
                </a:lnTo>
                <a:lnTo>
                  <a:pt x="0" y="478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4" name="Freeform 74"/>
          <p:cNvSpPr/>
          <p:nvPr/>
        </p:nvSpPr>
        <p:spPr>
          <a:xfrm>
            <a:off x="12372375" y="4565805"/>
            <a:ext cx="450196" cy="676524"/>
          </a:xfrm>
          <a:custGeom>
            <a:avLst/>
            <a:gdLst/>
            <a:ahLst/>
            <a:cxnLst/>
            <a:rect l="l" t="t" r="r" b="b"/>
            <a:pathLst>
              <a:path w="450196" h="676524">
                <a:moveTo>
                  <a:pt x="0" y="0"/>
                </a:moveTo>
                <a:lnTo>
                  <a:pt x="450196" y="0"/>
                </a:lnTo>
                <a:lnTo>
                  <a:pt x="450196" y="676524"/>
                </a:lnTo>
                <a:lnTo>
                  <a:pt x="0" y="676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5" name="Freeform 75"/>
          <p:cNvSpPr/>
          <p:nvPr/>
        </p:nvSpPr>
        <p:spPr>
          <a:xfrm>
            <a:off x="5433651" y="4592717"/>
            <a:ext cx="564455" cy="557400"/>
          </a:xfrm>
          <a:custGeom>
            <a:avLst/>
            <a:gdLst/>
            <a:ahLst/>
            <a:cxnLst/>
            <a:rect l="l" t="t" r="r" b="b"/>
            <a:pathLst>
              <a:path w="564455" h="557400">
                <a:moveTo>
                  <a:pt x="0" y="0"/>
                </a:moveTo>
                <a:lnTo>
                  <a:pt x="564456" y="0"/>
                </a:lnTo>
                <a:lnTo>
                  <a:pt x="564456" y="557400"/>
                </a:lnTo>
                <a:lnTo>
                  <a:pt x="0" y="5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6" name="Freeform 76"/>
          <p:cNvSpPr/>
          <p:nvPr/>
        </p:nvSpPr>
        <p:spPr>
          <a:xfrm>
            <a:off x="11026822" y="2833245"/>
            <a:ext cx="692310" cy="520963"/>
          </a:xfrm>
          <a:custGeom>
            <a:avLst/>
            <a:gdLst/>
            <a:ahLst/>
            <a:cxnLst/>
            <a:rect l="l" t="t" r="r" b="b"/>
            <a:pathLst>
              <a:path w="692310" h="520963">
                <a:moveTo>
                  <a:pt x="0" y="0"/>
                </a:moveTo>
                <a:lnTo>
                  <a:pt x="692310" y="0"/>
                </a:lnTo>
                <a:lnTo>
                  <a:pt x="692310" y="520964"/>
                </a:lnTo>
                <a:lnTo>
                  <a:pt x="0" y="520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7" name="Freeform 77"/>
          <p:cNvSpPr/>
          <p:nvPr/>
        </p:nvSpPr>
        <p:spPr>
          <a:xfrm>
            <a:off x="6602076" y="2689876"/>
            <a:ext cx="661210" cy="664333"/>
          </a:xfrm>
          <a:custGeom>
            <a:avLst/>
            <a:gdLst/>
            <a:ahLst/>
            <a:cxnLst/>
            <a:rect l="l" t="t" r="r" b="b"/>
            <a:pathLst>
              <a:path w="661210" h="664333">
                <a:moveTo>
                  <a:pt x="0" y="0"/>
                </a:moveTo>
                <a:lnTo>
                  <a:pt x="661210" y="0"/>
                </a:lnTo>
                <a:lnTo>
                  <a:pt x="661210" y="664333"/>
                </a:lnTo>
                <a:lnTo>
                  <a:pt x="0" y="6643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6766097" y="8119891"/>
            <a:ext cx="690917" cy="668462"/>
          </a:xfrm>
          <a:custGeom>
            <a:avLst/>
            <a:gdLst/>
            <a:ahLst/>
            <a:cxnLst/>
            <a:rect l="l" t="t" r="r" b="b"/>
            <a:pathLst>
              <a:path w="690917" h="668462">
                <a:moveTo>
                  <a:pt x="0" y="0"/>
                </a:moveTo>
                <a:lnTo>
                  <a:pt x="690917" y="0"/>
                </a:lnTo>
                <a:lnTo>
                  <a:pt x="690917" y="668463"/>
                </a:lnTo>
                <a:lnTo>
                  <a:pt x="0" y="6684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7716179" y="4182014"/>
            <a:ext cx="2984336" cy="2864962"/>
          </a:xfrm>
          <a:custGeom>
            <a:avLst/>
            <a:gdLst/>
            <a:ahLst/>
            <a:cxnLst/>
            <a:rect l="l" t="t" r="r" b="b"/>
            <a:pathLst>
              <a:path w="2984336" h="2864962">
                <a:moveTo>
                  <a:pt x="0" y="0"/>
                </a:moveTo>
                <a:lnTo>
                  <a:pt x="2984336" y="0"/>
                </a:lnTo>
                <a:lnTo>
                  <a:pt x="2984336" y="2864962"/>
                </a:lnTo>
                <a:lnTo>
                  <a:pt x="0" y="28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80" name="TextBox 80"/>
          <p:cNvSpPr txBox="1"/>
          <p:nvPr/>
        </p:nvSpPr>
        <p:spPr>
          <a:xfrm>
            <a:off x="609345" y="532671"/>
            <a:ext cx="17069311" cy="72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1"/>
              </a:lnSpc>
              <a:spcBef>
                <a:spcPct val="0"/>
              </a:spcBef>
            </a:pPr>
            <a:r>
              <a:rPr lang="en-US" sz="4516" b="1">
                <a:solidFill>
                  <a:srgbClr val="1B3064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Fintech in Nigeria: Growth, Regulation &amp; Competitive Pressures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2041832" y="2800992"/>
            <a:ext cx="4362662" cy="94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</a:pPr>
            <a:r>
              <a:rPr lang="en-US" sz="27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Growing  at 25.6% CAGR from 2024–2032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2222938" y="2452135"/>
            <a:ext cx="3411036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Market Size &amp; Growth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32667" y="4552317"/>
            <a:ext cx="4622658" cy="99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7"/>
              </a:lnSpc>
            </a:pPr>
            <a:r>
              <a:rPr lang="en-US" sz="28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64% of financially active Nigerians 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88170" y="4162964"/>
            <a:ext cx="3649882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Mobile-First Behavior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56640" y="6344339"/>
            <a:ext cx="4086487" cy="99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7"/>
              </a:lnSpc>
            </a:pPr>
            <a:r>
              <a:rPr lang="en-US" sz="28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$1.3B in African fintech funding in 2022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80191" y="5923095"/>
            <a:ext cx="2533912" cy="46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24"/>
              </a:lnSpc>
              <a:spcBef>
                <a:spcPct val="0"/>
              </a:spcBef>
            </a:pPr>
            <a:r>
              <a:rPr lang="en-US" sz="29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Funding Surge 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793675" y="8316347"/>
            <a:ext cx="4808401" cy="93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7"/>
              </a:lnSpc>
            </a:pPr>
            <a:r>
              <a:rPr lang="en-US" sz="26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Delisted several loan apps for policy violations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041832" y="7819377"/>
            <a:ext cx="2850067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CBN Crackdowns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259660" y="2919762"/>
            <a:ext cx="4654271" cy="44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7"/>
              </a:lnSpc>
            </a:pPr>
            <a:r>
              <a:rPr lang="en-US" sz="25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Carbon, FairMoney, PalmPay 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259660" y="2474423"/>
            <a:ext cx="3193659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Competitive Rivalry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292718" y="4569414"/>
            <a:ext cx="4482311" cy="81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7"/>
              </a:lnSpc>
            </a:pPr>
            <a:r>
              <a:rPr lang="en-US" sz="23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Users demand flexibility, ethics, and full transparency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292718" y="4180863"/>
            <a:ext cx="3156145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Buyer Power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3301354" y="6424984"/>
            <a:ext cx="4034666" cy="85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</a:pPr>
            <a:r>
              <a:rPr lang="en-US" sz="24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BNPL, micro-saving apps, informal lending groups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301354" y="6042720"/>
            <a:ext cx="3612577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Threat of Substitutes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2259660" y="8450725"/>
            <a:ext cx="4772745" cy="46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</a:pPr>
            <a:r>
              <a:rPr lang="en-US" sz="2784">
                <a:solidFill>
                  <a:srgbClr val="231F20"/>
                </a:solidFill>
                <a:latin typeface="Alegreya"/>
                <a:ea typeface="Alegreya"/>
                <a:cs typeface="Alegreya"/>
                <a:sym typeface="Alegreya"/>
              </a:rPr>
              <a:t>New KYC, data laws, AI scrutiny 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259660" y="7870451"/>
            <a:ext cx="3059027" cy="4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888" b="1">
                <a:solidFill>
                  <a:srgbClr val="231F20"/>
                </a:solidFill>
                <a:latin typeface="Alegreya Bold"/>
                <a:ea typeface="Alegreya Bold"/>
                <a:cs typeface="Alegreya Bold"/>
                <a:sym typeface="Alegreya Bold"/>
              </a:rPr>
              <a:t>Regulatory Threat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447549" y="9705825"/>
            <a:ext cx="1619994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22" tooltip="https://www.cnbcafrica.com/2025/nigeria-leading-africas-digital-trade-revolution/"/>
              </a:rPr>
              <a:t>Nigeria-Fintech</a:t>
            </a:r>
            <a:endParaRPr lang="en-US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98" name="TextBox 98"/>
          <p:cNvSpPr txBox="1"/>
          <p:nvPr/>
        </p:nvSpPr>
        <p:spPr>
          <a:xfrm>
            <a:off x="11647507" y="1470872"/>
            <a:ext cx="5440710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5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Strategic Pressures (Porter Highlights)</a:t>
            </a:r>
            <a:endParaRPr lang="en-US" sz="2500" b="1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99" name="TextBox 99"/>
          <p:cNvSpPr txBox="1"/>
          <p:nvPr/>
        </p:nvSpPr>
        <p:spPr>
          <a:xfrm>
            <a:off x="1117487" y="1470872"/>
            <a:ext cx="4173289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6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Industry Landscape Snapshot</a:t>
            </a:r>
            <a:endParaRPr lang="en-US" sz="25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8320243" y="9705825"/>
            <a:ext cx="1689795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23" tooltip="https://tradetest.ng/delisted-loan-apps-in-nigeria/?utm_source=chatgpt.com"/>
              </a:rPr>
              <a:t>CBN Crackdown</a:t>
            </a:r>
            <a:endParaRPr lang="en-US" u="sng" dirty="0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  <p:sp>
        <p:nvSpPr>
          <p:cNvPr id="101" name="TextBox 101"/>
          <p:cNvSpPr txBox="1"/>
          <p:nvPr/>
        </p:nvSpPr>
        <p:spPr>
          <a:xfrm>
            <a:off x="10247737" y="9705825"/>
            <a:ext cx="1434257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8"/>
              </a:lnSpc>
              <a:spcBef>
                <a:spcPct val="0"/>
              </a:spcBef>
            </a:pPr>
            <a:r>
              <a:rPr lang="en-US" u="sng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  <a:hlinkClick r:id="rId24" tooltip="https://www.datacuberesearch.com/nigeria-fintech-market"/>
              </a:rPr>
              <a:t>Fintech CAGR</a:t>
            </a:r>
            <a:endParaRPr lang="en-US" u="sng">
              <a:solidFill>
                <a:srgbClr val="000000"/>
              </a:solidFill>
              <a:latin typeface="Alegreya"/>
              <a:ea typeface="Alegreya"/>
              <a:cs typeface="Alegrey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4061" y="1705557"/>
            <a:ext cx="2428230" cy="2428230"/>
          </a:xfrm>
          <a:custGeom>
            <a:avLst/>
            <a:gdLst/>
            <a:ahLst/>
            <a:cxnLst/>
            <a:rect l="l" t="t" r="r" b="b"/>
            <a:pathLst>
              <a:path w="2428230" h="2428230">
                <a:moveTo>
                  <a:pt x="0" y="0"/>
                </a:moveTo>
                <a:lnTo>
                  <a:pt x="2428230" y="0"/>
                </a:lnTo>
                <a:lnTo>
                  <a:pt x="2428230" y="2428230"/>
                </a:lnTo>
                <a:lnTo>
                  <a:pt x="0" y="242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69929" y="2366310"/>
            <a:ext cx="1116494" cy="1106725"/>
          </a:xfrm>
          <a:custGeom>
            <a:avLst/>
            <a:gdLst/>
            <a:ahLst/>
            <a:cxnLst/>
            <a:rect l="l" t="t" r="r" b="b"/>
            <a:pathLst>
              <a:path w="1116494" h="1106725">
                <a:moveTo>
                  <a:pt x="0" y="0"/>
                </a:moveTo>
                <a:lnTo>
                  <a:pt x="1116494" y="0"/>
                </a:lnTo>
                <a:lnTo>
                  <a:pt x="1116494" y="1106725"/>
                </a:lnTo>
                <a:lnTo>
                  <a:pt x="0" y="1106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3168" y="1705557"/>
            <a:ext cx="2428230" cy="2428230"/>
          </a:xfrm>
          <a:custGeom>
            <a:avLst/>
            <a:gdLst/>
            <a:ahLst/>
            <a:cxnLst/>
            <a:rect l="l" t="t" r="r" b="b"/>
            <a:pathLst>
              <a:path w="2428230" h="2428230">
                <a:moveTo>
                  <a:pt x="0" y="0"/>
                </a:moveTo>
                <a:lnTo>
                  <a:pt x="2428230" y="0"/>
                </a:lnTo>
                <a:lnTo>
                  <a:pt x="2428230" y="2428230"/>
                </a:lnTo>
                <a:lnTo>
                  <a:pt x="0" y="2428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40533" y="2366310"/>
            <a:ext cx="1433500" cy="1295526"/>
          </a:xfrm>
          <a:custGeom>
            <a:avLst/>
            <a:gdLst/>
            <a:ahLst/>
            <a:cxnLst/>
            <a:rect l="l" t="t" r="r" b="b"/>
            <a:pathLst>
              <a:path w="1433500" h="1295526">
                <a:moveTo>
                  <a:pt x="0" y="0"/>
                </a:moveTo>
                <a:lnTo>
                  <a:pt x="1433500" y="0"/>
                </a:lnTo>
                <a:lnTo>
                  <a:pt x="1433500" y="1295525"/>
                </a:lnTo>
                <a:lnTo>
                  <a:pt x="0" y="129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9457" y="5266570"/>
            <a:ext cx="698485" cy="673086"/>
          </a:xfrm>
          <a:custGeom>
            <a:avLst/>
            <a:gdLst/>
            <a:ahLst/>
            <a:cxnLst/>
            <a:rect l="l" t="t" r="r" b="b"/>
            <a:pathLst>
              <a:path w="698485" h="673086">
                <a:moveTo>
                  <a:pt x="0" y="0"/>
                </a:moveTo>
                <a:lnTo>
                  <a:pt x="698486" y="0"/>
                </a:lnTo>
                <a:lnTo>
                  <a:pt x="698486" y="673086"/>
                </a:lnTo>
                <a:lnTo>
                  <a:pt x="0" y="673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9457" y="6563333"/>
            <a:ext cx="806495" cy="757097"/>
          </a:xfrm>
          <a:custGeom>
            <a:avLst/>
            <a:gdLst/>
            <a:ahLst/>
            <a:cxnLst/>
            <a:rect l="l" t="t" r="r" b="b"/>
            <a:pathLst>
              <a:path w="806495" h="757097">
                <a:moveTo>
                  <a:pt x="0" y="0"/>
                </a:moveTo>
                <a:lnTo>
                  <a:pt x="806495" y="0"/>
                </a:lnTo>
                <a:lnTo>
                  <a:pt x="806495" y="757097"/>
                </a:lnTo>
                <a:lnTo>
                  <a:pt x="0" y="757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1175" y="7939555"/>
            <a:ext cx="875050" cy="754730"/>
          </a:xfrm>
          <a:custGeom>
            <a:avLst/>
            <a:gdLst/>
            <a:ahLst/>
            <a:cxnLst/>
            <a:rect l="l" t="t" r="r" b="b"/>
            <a:pathLst>
              <a:path w="875050" h="754730">
                <a:moveTo>
                  <a:pt x="0" y="0"/>
                </a:moveTo>
                <a:lnTo>
                  <a:pt x="875050" y="0"/>
                </a:lnTo>
                <a:lnTo>
                  <a:pt x="875050" y="754731"/>
                </a:lnTo>
                <a:lnTo>
                  <a:pt x="0" y="754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5780" y="9061011"/>
            <a:ext cx="1072162" cy="859070"/>
          </a:xfrm>
          <a:custGeom>
            <a:avLst/>
            <a:gdLst/>
            <a:ahLst/>
            <a:cxnLst/>
            <a:rect l="l" t="t" r="r" b="b"/>
            <a:pathLst>
              <a:path w="1072162" h="859070">
                <a:moveTo>
                  <a:pt x="0" y="0"/>
                </a:moveTo>
                <a:lnTo>
                  <a:pt x="1072163" y="0"/>
                </a:lnTo>
                <a:lnTo>
                  <a:pt x="1072163" y="859070"/>
                </a:lnTo>
                <a:lnTo>
                  <a:pt x="0" y="8590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47628" y="5231445"/>
            <a:ext cx="748011" cy="743336"/>
          </a:xfrm>
          <a:custGeom>
            <a:avLst/>
            <a:gdLst/>
            <a:ahLst/>
            <a:cxnLst/>
            <a:rect l="l" t="t" r="r" b="b"/>
            <a:pathLst>
              <a:path w="748011" h="743336">
                <a:moveTo>
                  <a:pt x="0" y="0"/>
                </a:moveTo>
                <a:lnTo>
                  <a:pt x="748010" y="0"/>
                </a:lnTo>
                <a:lnTo>
                  <a:pt x="748010" y="743336"/>
                </a:lnTo>
                <a:lnTo>
                  <a:pt x="0" y="7433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27085" y="6482269"/>
            <a:ext cx="801968" cy="794950"/>
          </a:xfrm>
          <a:custGeom>
            <a:avLst/>
            <a:gdLst/>
            <a:ahLst/>
            <a:cxnLst/>
            <a:rect l="l" t="t" r="r" b="b"/>
            <a:pathLst>
              <a:path w="801968" h="794950">
                <a:moveTo>
                  <a:pt x="0" y="0"/>
                </a:moveTo>
                <a:lnTo>
                  <a:pt x="801968" y="0"/>
                </a:lnTo>
                <a:lnTo>
                  <a:pt x="801968" y="794950"/>
                </a:lnTo>
                <a:lnTo>
                  <a:pt x="0" y="794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69896" y="7915937"/>
            <a:ext cx="801968" cy="801968"/>
          </a:xfrm>
          <a:custGeom>
            <a:avLst/>
            <a:gdLst/>
            <a:ahLst/>
            <a:cxnLst/>
            <a:rect l="l" t="t" r="r" b="b"/>
            <a:pathLst>
              <a:path w="801968" h="801968">
                <a:moveTo>
                  <a:pt x="0" y="0"/>
                </a:moveTo>
                <a:lnTo>
                  <a:pt x="801967" y="0"/>
                </a:lnTo>
                <a:lnTo>
                  <a:pt x="801967" y="801967"/>
                </a:lnTo>
                <a:lnTo>
                  <a:pt x="0" y="8019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9783" y="297433"/>
            <a:ext cx="10568434" cy="8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Regulatory Pressure &amp; Reputational Risk</a:t>
            </a:r>
            <a:endParaRPr lang="en-US" sz="44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55057" y="5341847"/>
            <a:ext cx="6341035" cy="97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₦150 million in KYC compliance costs 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  <a:endParaRPr lang="en-US" sz="2810" b="1">
              <a:solidFill>
                <a:srgbClr val="000000"/>
              </a:solidFill>
              <a:latin typeface="Alegreya Bold"/>
              <a:ea typeface="Alegreya Bold"/>
              <a:cs typeface="Alegreya Bold"/>
              <a:sym typeface="Alegrey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5057" y="6425119"/>
            <a:ext cx="6341035" cy="97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New Tiered KYC rules increase</a:t>
            </a: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documentation and onboarding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057" y="7962140"/>
            <a:ext cx="6341035" cy="48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Ethical AI Scrutiny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5952" y="9003861"/>
            <a:ext cx="8962163" cy="97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₦500 million blockchain upgrade  - high upfront investment with unclear ROI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71863" y="5458580"/>
            <a:ext cx="6341035" cy="48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Default rate increased from 4.5% to 9%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0503" y="6362981"/>
            <a:ext cx="6212396" cy="97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Aggressive</a:t>
            </a: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debt collection (public shaming)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00503" y="7800158"/>
            <a:ext cx="6212396" cy="97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Lack of transparency in loan approval/rejection process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5420" y="4242281"/>
            <a:ext cx="3605510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Regulatory Pressures</a:t>
            </a:r>
            <a:endParaRPr lang="en-US" sz="30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39831" y="4242281"/>
            <a:ext cx="3034903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000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Reputational Risk</a:t>
            </a:r>
            <a:endParaRPr lang="en-US" sz="3000" b="1">
              <a:solidFill>
                <a:srgbClr val="1B3064"/>
              </a:solidFill>
              <a:latin typeface="Alegrey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4123" y="7540841"/>
            <a:ext cx="2994429" cy="377624"/>
          </a:xfrm>
          <a:custGeom>
            <a:avLst/>
            <a:gdLst/>
            <a:ahLst/>
            <a:cxnLst/>
            <a:rect l="l" t="t" r="r" b="b"/>
            <a:pathLst>
              <a:path w="2994429" h="377624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1925" y="4588871"/>
            <a:ext cx="3046627" cy="3156392"/>
            <a:chOff x="0" y="0"/>
            <a:chExt cx="1438367" cy="1490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864" y="4066756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4273833" y="7540841"/>
            <a:ext cx="2994429" cy="377624"/>
          </a:xfrm>
          <a:custGeom>
            <a:avLst/>
            <a:gdLst/>
            <a:ahLst/>
            <a:cxnLst/>
            <a:rect l="l" t="t" r="r" b="b"/>
            <a:pathLst>
              <a:path w="2994429" h="377624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221635" y="4588871"/>
            <a:ext cx="3046627" cy="3156392"/>
            <a:chOff x="0" y="0"/>
            <a:chExt cx="1438367" cy="14901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16573" y="4066756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3" y="0"/>
                </a:lnTo>
                <a:lnTo>
                  <a:pt x="1440103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7672885" y="7572060"/>
            <a:ext cx="2994429" cy="377624"/>
          </a:xfrm>
          <a:custGeom>
            <a:avLst/>
            <a:gdLst/>
            <a:ahLst/>
            <a:cxnLst/>
            <a:rect l="l" t="t" r="r" b="b"/>
            <a:pathLst>
              <a:path w="2994429" h="377624">
                <a:moveTo>
                  <a:pt x="0" y="0"/>
                </a:moveTo>
                <a:lnTo>
                  <a:pt x="2994428" y="0"/>
                </a:lnTo>
                <a:lnTo>
                  <a:pt x="2994428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620687" y="4588871"/>
            <a:ext cx="3046627" cy="3156392"/>
            <a:chOff x="0" y="0"/>
            <a:chExt cx="1438367" cy="14901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415625" y="4066756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3" y="0"/>
                </a:lnTo>
                <a:lnTo>
                  <a:pt x="1440103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1072594" y="7572060"/>
            <a:ext cx="2994429" cy="377624"/>
          </a:xfrm>
          <a:custGeom>
            <a:avLst/>
            <a:gdLst/>
            <a:ahLst/>
            <a:cxnLst/>
            <a:rect l="l" t="t" r="r" b="b"/>
            <a:pathLst>
              <a:path w="2994429" h="377624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20396" y="4588871"/>
            <a:ext cx="3046627" cy="3156392"/>
            <a:chOff x="0" y="0"/>
            <a:chExt cx="1438367" cy="14901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815335" y="4066756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4471646" y="7572060"/>
            <a:ext cx="2994429" cy="377624"/>
          </a:xfrm>
          <a:custGeom>
            <a:avLst/>
            <a:gdLst/>
            <a:ahLst/>
            <a:cxnLst/>
            <a:rect l="l" t="t" r="r" b="b"/>
            <a:pathLst>
              <a:path w="2994429" h="377624">
                <a:moveTo>
                  <a:pt x="0" y="0"/>
                </a:moveTo>
                <a:lnTo>
                  <a:pt x="2994429" y="0"/>
                </a:lnTo>
                <a:lnTo>
                  <a:pt x="2994429" y="377624"/>
                </a:lnTo>
                <a:lnTo>
                  <a:pt x="0" y="37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419448" y="4588871"/>
            <a:ext cx="3046627" cy="3156392"/>
            <a:chOff x="0" y="0"/>
            <a:chExt cx="1438367" cy="14901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1411413"/>
                  </a:lnTo>
                  <a:cubicBezTo>
                    <a:pt x="1438367" y="1454920"/>
                    <a:pt x="1403098" y="1490189"/>
                    <a:pt x="1359591" y="1490189"/>
                  </a:cubicBezTo>
                  <a:lnTo>
                    <a:pt x="78775" y="1490189"/>
                  </a:lnTo>
                  <a:cubicBezTo>
                    <a:pt x="35269" y="1490189"/>
                    <a:pt x="0" y="1454920"/>
                    <a:pt x="0" y="1411413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214387" y="4066756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5347865" y="4403203"/>
            <a:ext cx="793508" cy="793508"/>
          </a:xfrm>
          <a:custGeom>
            <a:avLst/>
            <a:gdLst/>
            <a:ahLst/>
            <a:cxnLst/>
            <a:rect l="l" t="t" r="r" b="b"/>
            <a:pathLst>
              <a:path w="793508" h="793508">
                <a:moveTo>
                  <a:pt x="0" y="0"/>
                </a:moveTo>
                <a:lnTo>
                  <a:pt x="793508" y="0"/>
                </a:lnTo>
                <a:lnTo>
                  <a:pt x="793508" y="793508"/>
                </a:lnTo>
                <a:lnTo>
                  <a:pt x="0" y="7935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934333" y="4388681"/>
            <a:ext cx="761506" cy="796251"/>
          </a:xfrm>
          <a:custGeom>
            <a:avLst/>
            <a:gdLst/>
            <a:ahLst/>
            <a:cxnLst/>
            <a:rect l="l" t="t" r="r" b="b"/>
            <a:pathLst>
              <a:path w="761506" h="796251">
                <a:moveTo>
                  <a:pt x="0" y="0"/>
                </a:moveTo>
                <a:lnTo>
                  <a:pt x="761506" y="0"/>
                </a:lnTo>
                <a:lnTo>
                  <a:pt x="761506" y="796252"/>
                </a:lnTo>
                <a:lnTo>
                  <a:pt x="0" y="7962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671035" y="4286469"/>
            <a:ext cx="923797" cy="956064"/>
          </a:xfrm>
          <a:custGeom>
            <a:avLst/>
            <a:gdLst/>
            <a:ahLst/>
            <a:cxnLst/>
            <a:rect l="l" t="t" r="r" b="b"/>
            <a:pathLst>
              <a:path w="923797" h="956064">
                <a:moveTo>
                  <a:pt x="0" y="0"/>
                </a:moveTo>
                <a:lnTo>
                  <a:pt x="923797" y="0"/>
                </a:lnTo>
                <a:lnTo>
                  <a:pt x="923797" y="956064"/>
                </a:lnTo>
                <a:lnTo>
                  <a:pt x="0" y="9560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052312" y="4296479"/>
            <a:ext cx="1034993" cy="980656"/>
          </a:xfrm>
          <a:custGeom>
            <a:avLst/>
            <a:gdLst/>
            <a:ahLst/>
            <a:cxnLst/>
            <a:rect l="l" t="t" r="r" b="b"/>
            <a:pathLst>
              <a:path w="1034993" h="980656">
                <a:moveTo>
                  <a:pt x="0" y="0"/>
                </a:moveTo>
                <a:lnTo>
                  <a:pt x="1034993" y="0"/>
                </a:lnTo>
                <a:lnTo>
                  <a:pt x="1034993" y="980656"/>
                </a:lnTo>
                <a:lnTo>
                  <a:pt x="0" y="9806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448148" y="4204277"/>
            <a:ext cx="945107" cy="980656"/>
          </a:xfrm>
          <a:custGeom>
            <a:avLst/>
            <a:gdLst/>
            <a:ahLst/>
            <a:cxnLst/>
            <a:rect l="l" t="t" r="r" b="b"/>
            <a:pathLst>
              <a:path w="945107" h="980656">
                <a:moveTo>
                  <a:pt x="0" y="0"/>
                </a:moveTo>
                <a:lnTo>
                  <a:pt x="945107" y="0"/>
                </a:lnTo>
                <a:lnTo>
                  <a:pt x="945107" y="980656"/>
                </a:lnTo>
                <a:lnTo>
                  <a:pt x="0" y="9806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18137" y="5543241"/>
            <a:ext cx="2593897" cy="124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0"/>
              </a:lnSpc>
            </a:pPr>
            <a:r>
              <a:rPr lang="en-US" sz="350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Tiered KYC &amp; Compliance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36650" y="5422239"/>
            <a:ext cx="2599950" cy="142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5"/>
              </a:lnSpc>
            </a:pPr>
            <a:r>
              <a:rPr lang="en-US" sz="370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Ethical Collections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12035" y="588535"/>
            <a:ext cx="11414680" cy="184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3"/>
              </a:lnSpc>
            </a:pPr>
            <a:r>
              <a:rPr lang="en-US" sz="5352" b="1" spc="326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Our Five-Pillar Strategy for Sustainable Growth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07446" y="5341015"/>
            <a:ext cx="2650975" cy="18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0"/>
              </a:lnSpc>
            </a:pPr>
            <a:r>
              <a:rPr lang="en-US" sz="320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 Phased Blockchain Investment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38523" y="5441289"/>
            <a:ext cx="2620777" cy="18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0"/>
              </a:lnSpc>
            </a:pPr>
            <a:r>
              <a:rPr lang="en-US" sz="320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Explainable AI &amp; Inclusive Scoring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09898" y="5441289"/>
            <a:ext cx="2650975" cy="18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0"/>
              </a:lnSpc>
            </a:pPr>
            <a:r>
              <a:rPr lang="en-US" sz="3203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Rural Footprint with Partnerships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4793" y="2738590"/>
            <a:ext cx="1124054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A</a:t>
            </a:r>
            <a:r>
              <a:rPr lang="en-US" sz="30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 phased, data-driven plan balancing growth, trust, and regulation</a:t>
            </a:r>
            <a:endParaRPr lang="en-US" sz="30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2677" y="1734486"/>
            <a:ext cx="7502645" cy="6818029"/>
          </a:xfrm>
          <a:custGeom>
            <a:avLst/>
            <a:gdLst/>
            <a:ahLst/>
            <a:cxnLst/>
            <a:rect l="l" t="t" r="r" b="b"/>
            <a:pathLst>
              <a:path w="7502645" h="6818029">
                <a:moveTo>
                  <a:pt x="0" y="0"/>
                </a:moveTo>
                <a:lnTo>
                  <a:pt x="7502646" y="0"/>
                </a:lnTo>
                <a:lnTo>
                  <a:pt x="7502646" y="6818028"/>
                </a:lnTo>
                <a:lnTo>
                  <a:pt x="0" y="681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62419"/>
            <a:ext cx="16277927" cy="8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Comply &amp; Compete: Tiered KYC for Speed &amp; Smart Compliance</a:t>
            </a:r>
            <a:endParaRPr lang="en-US" sz="4400" b="1" dirty="0">
              <a:solidFill>
                <a:srgbClr val="1B3064"/>
              </a:solidFill>
              <a:latin typeface="Alegreya Bold"/>
              <a:ea typeface="Alegreya Bold"/>
              <a:cs typeface="Alegrey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895323" y="6311706"/>
            <a:ext cx="5392677" cy="16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 1 (Low risk)</a:t>
            </a:r>
          </a:p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0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Minimal ID (NIN, phone number) for loans up to ₦100K.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33910" y="2217088"/>
            <a:ext cx="6706943" cy="16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 3 (High risk)</a:t>
            </a:r>
          </a:p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0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Above ₦1 million, full documentary and on‑site checks.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3928" y="4510026"/>
            <a:ext cx="5392677" cy="16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  <a:spcBef>
                <a:spcPct val="0"/>
              </a:spcBef>
            </a:pPr>
            <a:r>
              <a:rPr lang="en-US" sz="320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Tier 2 (Medium risk)</a:t>
            </a:r>
          </a:p>
          <a:p>
            <a:pPr algn="l">
              <a:lnSpc>
                <a:spcPts val="4493"/>
              </a:lnSpc>
              <a:spcBef>
                <a:spcPct val="0"/>
              </a:spcBef>
            </a:pPr>
            <a:r>
              <a:rPr lang="en-US" sz="320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Requires BVN/NIN and proof of address for loans ₦100K–₦1M.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5992" y="3947523"/>
            <a:ext cx="5310521" cy="2474413"/>
            <a:chOff x="0" y="0"/>
            <a:chExt cx="87220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590" cy="406400"/>
            </a:xfrm>
            <a:custGeom>
              <a:avLst/>
              <a:gdLst/>
              <a:ahLst/>
              <a:cxnLst/>
              <a:rect l="l" t="t" r="r" b="b"/>
              <a:pathLst>
                <a:path w="867590" h="406400">
                  <a:moveTo>
                    <a:pt x="654427" y="0"/>
                  </a:moveTo>
                  <a:lnTo>
                    <a:pt x="14578" y="0"/>
                  </a:lnTo>
                  <a:cubicBezTo>
                    <a:pt x="10712" y="0"/>
                    <a:pt x="7004" y="1536"/>
                    <a:pt x="4270" y="4270"/>
                  </a:cubicBezTo>
                  <a:cubicBezTo>
                    <a:pt x="1536" y="7004"/>
                    <a:pt x="0" y="10712"/>
                    <a:pt x="0" y="14578"/>
                  </a:cubicBezTo>
                  <a:lnTo>
                    <a:pt x="0" y="391822"/>
                  </a:lnTo>
                  <a:cubicBezTo>
                    <a:pt x="0" y="395688"/>
                    <a:pt x="1536" y="399396"/>
                    <a:pt x="4270" y="402130"/>
                  </a:cubicBezTo>
                  <a:cubicBezTo>
                    <a:pt x="7004" y="404864"/>
                    <a:pt x="10712" y="406400"/>
                    <a:pt x="14578" y="406400"/>
                  </a:cubicBezTo>
                  <a:lnTo>
                    <a:pt x="654427" y="406400"/>
                  </a:lnTo>
                  <a:cubicBezTo>
                    <a:pt x="663761" y="406400"/>
                    <a:pt x="672713" y="402692"/>
                    <a:pt x="679314" y="396091"/>
                  </a:cubicBezTo>
                  <a:lnTo>
                    <a:pt x="861897" y="213509"/>
                  </a:lnTo>
                  <a:cubicBezTo>
                    <a:pt x="867590" y="207815"/>
                    <a:pt x="867590" y="198585"/>
                    <a:pt x="861897" y="192891"/>
                  </a:cubicBezTo>
                  <a:lnTo>
                    <a:pt x="679314" y="10309"/>
                  </a:lnTo>
                  <a:cubicBezTo>
                    <a:pt x="672713" y="3708"/>
                    <a:pt x="663761" y="0"/>
                    <a:pt x="654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790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95992" y="6688637"/>
            <a:ext cx="5310521" cy="2474413"/>
            <a:chOff x="0" y="0"/>
            <a:chExt cx="87220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590" cy="406400"/>
            </a:xfrm>
            <a:custGeom>
              <a:avLst/>
              <a:gdLst/>
              <a:ahLst/>
              <a:cxnLst/>
              <a:rect l="l" t="t" r="r" b="b"/>
              <a:pathLst>
                <a:path w="867590" h="406400">
                  <a:moveTo>
                    <a:pt x="654427" y="0"/>
                  </a:moveTo>
                  <a:lnTo>
                    <a:pt x="14578" y="0"/>
                  </a:lnTo>
                  <a:cubicBezTo>
                    <a:pt x="10712" y="0"/>
                    <a:pt x="7004" y="1536"/>
                    <a:pt x="4270" y="4270"/>
                  </a:cubicBezTo>
                  <a:cubicBezTo>
                    <a:pt x="1536" y="7004"/>
                    <a:pt x="0" y="10712"/>
                    <a:pt x="0" y="14578"/>
                  </a:cubicBezTo>
                  <a:lnTo>
                    <a:pt x="0" y="391822"/>
                  </a:lnTo>
                  <a:cubicBezTo>
                    <a:pt x="0" y="395688"/>
                    <a:pt x="1536" y="399396"/>
                    <a:pt x="4270" y="402130"/>
                  </a:cubicBezTo>
                  <a:cubicBezTo>
                    <a:pt x="7004" y="404864"/>
                    <a:pt x="10712" y="406400"/>
                    <a:pt x="14578" y="406400"/>
                  </a:cubicBezTo>
                  <a:lnTo>
                    <a:pt x="654427" y="406400"/>
                  </a:lnTo>
                  <a:cubicBezTo>
                    <a:pt x="663761" y="406400"/>
                    <a:pt x="672713" y="402692"/>
                    <a:pt x="679314" y="396091"/>
                  </a:cubicBezTo>
                  <a:lnTo>
                    <a:pt x="861897" y="213509"/>
                  </a:lnTo>
                  <a:cubicBezTo>
                    <a:pt x="867590" y="207815"/>
                    <a:pt x="867590" y="198585"/>
                    <a:pt x="861897" y="192891"/>
                  </a:cubicBezTo>
                  <a:lnTo>
                    <a:pt x="679314" y="10309"/>
                  </a:lnTo>
                  <a:cubicBezTo>
                    <a:pt x="672713" y="3708"/>
                    <a:pt x="663761" y="0"/>
                    <a:pt x="654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5790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098435" y="3947523"/>
            <a:ext cx="5310521" cy="2474413"/>
            <a:chOff x="0" y="0"/>
            <a:chExt cx="87220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7590" cy="406400"/>
            </a:xfrm>
            <a:custGeom>
              <a:avLst/>
              <a:gdLst/>
              <a:ahLst/>
              <a:cxnLst/>
              <a:rect l="l" t="t" r="r" b="b"/>
              <a:pathLst>
                <a:path w="867590" h="406400">
                  <a:moveTo>
                    <a:pt x="654427" y="0"/>
                  </a:moveTo>
                  <a:lnTo>
                    <a:pt x="14578" y="0"/>
                  </a:lnTo>
                  <a:cubicBezTo>
                    <a:pt x="10712" y="0"/>
                    <a:pt x="7004" y="1536"/>
                    <a:pt x="4270" y="4270"/>
                  </a:cubicBezTo>
                  <a:cubicBezTo>
                    <a:pt x="1536" y="7004"/>
                    <a:pt x="0" y="10712"/>
                    <a:pt x="0" y="14578"/>
                  </a:cubicBezTo>
                  <a:lnTo>
                    <a:pt x="0" y="391822"/>
                  </a:lnTo>
                  <a:cubicBezTo>
                    <a:pt x="0" y="395688"/>
                    <a:pt x="1536" y="399396"/>
                    <a:pt x="4270" y="402130"/>
                  </a:cubicBezTo>
                  <a:cubicBezTo>
                    <a:pt x="7004" y="404864"/>
                    <a:pt x="10712" y="406400"/>
                    <a:pt x="14578" y="406400"/>
                  </a:cubicBezTo>
                  <a:lnTo>
                    <a:pt x="654427" y="406400"/>
                  </a:lnTo>
                  <a:cubicBezTo>
                    <a:pt x="663761" y="406400"/>
                    <a:pt x="672713" y="402692"/>
                    <a:pt x="679314" y="396091"/>
                  </a:cubicBezTo>
                  <a:lnTo>
                    <a:pt x="861897" y="213509"/>
                  </a:lnTo>
                  <a:cubicBezTo>
                    <a:pt x="867590" y="207815"/>
                    <a:pt x="867590" y="198585"/>
                    <a:pt x="861897" y="192891"/>
                  </a:cubicBezTo>
                  <a:lnTo>
                    <a:pt x="679314" y="10309"/>
                  </a:lnTo>
                  <a:cubicBezTo>
                    <a:pt x="672713" y="3708"/>
                    <a:pt x="663761" y="0"/>
                    <a:pt x="654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5790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098435" y="6688637"/>
            <a:ext cx="5310521" cy="2474413"/>
            <a:chOff x="0" y="0"/>
            <a:chExt cx="872205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7590" cy="406400"/>
            </a:xfrm>
            <a:custGeom>
              <a:avLst/>
              <a:gdLst/>
              <a:ahLst/>
              <a:cxnLst/>
              <a:rect l="l" t="t" r="r" b="b"/>
              <a:pathLst>
                <a:path w="867590" h="406400">
                  <a:moveTo>
                    <a:pt x="654427" y="0"/>
                  </a:moveTo>
                  <a:lnTo>
                    <a:pt x="14578" y="0"/>
                  </a:lnTo>
                  <a:cubicBezTo>
                    <a:pt x="10712" y="0"/>
                    <a:pt x="7004" y="1536"/>
                    <a:pt x="4270" y="4270"/>
                  </a:cubicBezTo>
                  <a:cubicBezTo>
                    <a:pt x="1536" y="7004"/>
                    <a:pt x="0" y="10712"/>
                    <a:pt x="0" y="14578"/>
                  </a:cubicBezTo>
                  <a:lnTo>
                    <a:pt x="0" y="391822"/>
                  </a:lnTo>
                  <a:cubicBezTo>
                    <a:pt x="0" y="395688"/>
                    <a:pt x="1536" y="399396"/>
                    <a:pt x="4270" y="402130"/>
                  </a:cubicBezTo>
                  <a:cubicBezTo>
                    <a:pt x="7004" y="404864"/>
                    <a:pt x="10712" y="406400"/>
                    <a:pt x="14578" y="406400"/>
                  </a:cubicBezTo>
                  <a:lnTo>
                    <a:pt x="654427" y="406400"/>
                  </a:lnTo>
                  <a:cubicBezTo>
                    <a:pt x="663761" y="406400"/>
                    <a:pt x="672713" y="402692"/>
                    <a:pt x="679314" y="396091"/>
                  </a:cubicBezTo>
                  <a:lnTo>
                    <a:pt x="861897" y="213509"/>
                  </a:lnTo>
                  <a:cubicBezTo>
                    <a:pt x="867590" y="207815"/>
                    <a:pt x="867590" y="198585"/>
                    <a:pt x="861897" y="192891"/>
                  </a:cubicBezTo>
                  <a:lnTo>
                    <a:pt x="679314" y="10309"/>
                  </a:lnTo>
                  <a:cubicBezTo>
                    <a:pt x="672713" y="3708"/>
                    <a:pt x="663761" y="0"/>
                    <a:pt x="654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5790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8100000">
            <a:off x="6451435" y="5204633"/>
            <a:ext cx="3021868" cy="1379969"/>
            <a:chOff x="0" y="0"/>
            <a:chExt cx="812800" cy="371174"/>
          </a:xfrm>
        </p:grpSpPr>
        <p:sp>
          <p:nvSpPr>
            <p:cNvPr id="15" name="Freeform 15"/>
            <p:cNvSpPr/>
            <p:nvPr/>
          </p:nvSpPr>
          <p:spPr>
            <a:xfrm>
              <a:off x="53532" y="26973"/>
              <a:ext cx="705735" cy="344201"/>
            </a:xfrm>
            <a:custGeom>
              <a:avLst/>
              <a:gdLst/>
              <a:ahLst/>
              <a:cxnLst/>
              <a:rect l="l" t="t" r="r" b="b"/>
              <a:pathLst>
                <a:path w="705735" h="344201">
                  <a:moveTo>
                    <a:pt x="420970" y="35226"/>
                  </a:moveTo>
                  <a:lnTo>
                    <a:pt x="691166" y="282002"/>
                  </a:lnTo>
                  <a:cubicBezTo>
                    <a:pt x="702070" y="291961"/>
                    <a:pt x="705736" y="307595"/>
                    <a:pt x="700395" y="321362"/>
                  </a:cubicBezTo>
                  <a:cubicBezTo>
                    <a:pt x="695054" y="335129"/>
                    <a:pt x="681804" y="344201"/>
                    <a:pt x="667037" y="344201"/>
                  </a:cubicBezTo>
                  <a:lnTo>
                    <a:pt x="38699" y="344201"/>
                  </a:lnTo>
                  <a:cubicBezTo>
                    <a:pt x="23932" y="344201"/>
                    <a:pt x="10682" y="335129"/>
                    <a:pt x="5341" y="321362"/>
                  </a:cubicBezTo>
                  <a:cubicBezTo>
                    <a:pt x="0" y="307595"/>
                    <a:pt x="3666" y="291961"/>
                    <a:pt x="14570" y="282002"/>
                  </a:cubicBezTo>
                  <a:lnTo>
                    <a:pt x="284766" y="35226"/>
                  </a:lnTo>
                  <a:cubicBezTo>
                    <a:pt x="323335" y="0"/>
                    <a:pt x="382401" y="0"/>
                    <a:pt x="420970" y="35226"/>
                  </a:cubicBezTo>
                  <a:close/>
                </a:path>
              </a:pathLst>
            </a:custGeom>
            <a:solidFill>
              <a:srgbClr val="91DFB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134231"/>
              <a:ext cx="558800" cy="21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8100000">
            <a:off x="7831332" y="5204633"/>
            <a:ext cx="3021868" cy="1379969"/>
            <a:chOff x="0" y="0"/>
            <a:chExt cx="812800" cy="371174"/>
          </a:xfrm>
        </p:grpSpPr>
        <p:sp>
          <p:nvSpPr>
            <p:cNvPr id="18" name="Freeform 18"/>
            <p:cNvSpPr/>
            <p:nvPr/>
          </p:nvSpPr>
          <p:spPr>
            <a:xfrm>
              <a:off x="53532" y="26973"/>
              <a:ext cx="705735" cy="344201"/>
            </a:xfrm>
            <a:custGeom>
              <a:avLst/>
              <a:gdLst/>
              <a:ahLst/>
              <a:cxnLst/>
              <a:rect l="l" t="t" r="r" b="b"/>
              <a:pathLst>
                <a:path w="705735" h="344201">
                  <a:moveTo>
                    <a:pt x="420970" y="35226"/>
                  </a:moveTo>
                  <a:lnTo>
                    <a:pt x="691166" y="282002"/>
                  </a:lnTo>
                  <a:cubicBezTo>
                    <a:pt x="702070" y="291961"/>
                    <a:pt x="705736" y="307595"/>
                    <a:pt x="700395" y="321362"/>
                  </a:cubicBezTo>
                  <a:cubicBezTo>
                    <a:pt x="695054" y="335129"/>
                    <a:pt x="681804" y="344201"/>
                    <a:pt x="667037" y="344201"/>
                  </a:cubicBezTo>
                  <a:lnTo>
                    <a:pt x="38699" y="344201"/>
                  </a:lnTo>
                  <a:cubicBezTo>
                    <a:pt x="23932" y="344201"/>
                    <a:pt x="10682" y="335129"/>
                    <a:pt x="5341" y="321362"/>
                  </a:cubicBezTo>
                  <a:cubicBezTo>
                    <a:pt x="0" y="307595"/>
                    <a:pt x="3666" y="291961"/>
                    <a:pt x="14570" y="282002"/>
                  </a:cubicBezTo>
                  <a:lnTo>
                    <a:pt x="284766" y="35226"/>
                  </a:lnTo>
                  <a:cubicBezTo>
                    <a:pt x="323335" y="0"/>
                    <a:pt x="382401" y="0"/>
                    <a:pt x="420970" y="35226"/>
                  </a:cubicBezTo>
                  <a:close/>
                </a:path>
              </a:pathLst>
            </a:custGeom>
            <a:solidFill>
              <a:srgbClr val="00808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134231"/>
              <a:ext cx="558800" cy="21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6451435" y="6584529"/>
            <a:ext cx="3021868" cy="1379969"/>
            <a:chOff x="0" y="0"/>
            <a:chExt cx="812800" cy="371174"/>
          </a:xfrm>
        </p:grpSpPr>
        <p:sp>
          <p:nvSpPr>
            <p:cNvPr id="21" name="Freeform 21"/>
            <p:cNvSpPr/>
            <p:nvPr/>
          </p:nvSpPr>
          <p:spPr>
            <a:xfrm>
              <a:off x="53532" y="26973"/>
              <a:ext cx="705735" cy="344201"/>
            </a:xfrm>
            <a:custGeom>
              <a:avLst/>
              <a:gdLst/>
              <a:ahLst/>
              <a:cxnLst/>
              <a:rect l="l" t="t" r="r" b="b"/>
              <a:pathLst>
                <a:path w="705735" h="344201">
                  <a:moveTo>
                    <a:pt x="420970" y="35226"/>
                  </a:moveTo>
                  <a:lnTo>
                    <a:pt x="691166" y="282002"/>
                  </a:lnTo>
                  <a:cubicBezTo>
                    <a:pt x="702070" y="291961"/>
                    <a:pt x="705736" y="307595"/>
                    <a:pt x="700395" y="321362"/>
                  </a:cubicBezTo>
                  <a:cubicBezTo>
                    <a:pt x="695054" y="335129"/>
                    <a:pt x="681804" y="344201"/>
                    <a:pt x="667037" y="344201"/>
                  </a:cubicBezTo>
                  <a:lnTo>
                    <a:pt x="38699" y="344201"/>
                  </a:lnTo>
                  <a:cubicBezTo>
                    <a:pt x="23932" y="344201"/>
                    <a:pt x="10682" y="335129"/>
                    <a:pt x="5341" y="321362"/>
                  </a:cubicBezTo>
                  <a:cubicBezTo>
                    <a:pt x="0" y="307595"/>
                    <a:pt x="3666" y="291961"/>
                    <a:pt x="14570" y="282002"/>
                  </a:cubicBezTo>
                  <a:lnTo>
                    <a:pt x="284766" y="35226"/>
                  </a:lnTo>
                  <a:cubicBezTo>
                    <a:pt x="323335" y="0"/>
                    <a:pt x="382401" y="0"/>
                    <a:pt x="420970" y="35226"/>
                  </a:cubicBezTo>
                  <a:close/>
                </a:path>
              </a:pathLst>
            </a:custGeom>
            <a:solidFill>
              <a:srgbClr val="F37B5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134231"/>
              <a:ext cx="558800" cy="21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7831332" y="6584529"/>
            <a:ext cx="3021868" cy="1379969"/>
            <a:chOff x="0" y="0"/>
            <a:chExt cx="812800" cy="371174"/>
          </a:xfrm>
        </p:grpSpPr>
        <p:sp>
          <p:nvSpPr>
            <p:cNvPr id="24" name="Freeform 24"/>
            <p:cNvSpPr/>
            <p:nvPr/>
          </p:nvSpPr>
          <p:spPr>
            <a:xfrm>
              <a:off x="53532" y="26973"/>
              <a:ext cx="705735" cy="344201"/>
            </a:xfrm>
            <a:custGeom>
              <a:avLst/>
              <a:gdLst/>
              <a:ahLst/>
              <a:cxnLst/>
              <a:rect l="l" t="t" r="r" b="b"/>
              <a:pathLst>
                <a:path w="705735" h="344201">
                  <a:moveTo>
                    <a:pt x="420970" y="35226"/>
                  </a:moveTo>
                  <a:lnTo>
                    <a:pt x="691166" y="282002"/>
                  </a:lnTo>
                  <a:cubicBezTo>
                    <a:pt x="702070" y="291961"/>
                    <a:pt x="705736" y="307595"/>
                    <a:pt x="700395" y="321362"/>
                  </a:cubicBezTo>
                  <a:cubicBezTo>
                    <a:pt x="695054" y="335129"/>
                    <a:pt x="681804" y="344201"/>
                    <a:pt x="667037" y="344201"/>
                  </a:cubicBezTo>
                  <a:lnTo>
                    <a:pt x="38699" y="344201"/>
                  </a:lnTo>
                  <a:cubicBezTo>
                    <a:pt x="23932" y="344201"/>
                    <a:pt x="10682" y="335129"/>
                    <a:pt x="5341" y="321362"/>
                  </a:cubicBezTo>
                  <a:cubicBezTo>
                    <a:pt x="0" y="307595"/>
                    <a:pt x="3666" y="291961"/>
                    <a:pt x="14570" y="282002"/>
                  </a:cubicBezTo>
                  <a:lnTo>
                    <a:pt x="284766" y="35226"/>
                  </a:lnTo>
                  <a:cubicBezTo>
                    <a:pt x="323335" y="0"/>
                    <a:pt x="382401" y="0"/>
                    <a:pt x="420970" y="35226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134231"/>
              <a:ext cx="558800" cy="21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41568" y="3947523"/>
            <a:ext cx="402822" cy="2474413"/>
            <a:chOff x="0" y="0"/>
            <a:chExt cx="106093" cy="6516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91DFB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6093" cy="689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41568" y="6688637"/>
            <a:ext cx="402822" cy="2474413"/>
            <a:chOff x="0" y="0"/>
            <a:chExt cx="106093" cy="6516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F37B5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6093" cy="689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656606" y="3947523"/>
            <a:ext cx="402822" cy="2474413"/>
            <a:chOff x="0" y="0"/>
            <a:chExt cx="106093" cy="6516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00808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6093" cy="689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656606" y="6688637"/>
            <a:ext cx="402822" cy="2474413"/>
            <a:chOff x="0" y="0"/>
            <a:chExt cx="106093" cy="6516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093" cy="651697"/>
            </a:xfrm>
            <a:custGeom>
              <a:avLst/>
              <a:gdLst/>
              <a:ahLst/>
              <a:cxnLst/>
              <a:rect l="l" t="t" r="r" b="b"/>
              <a:pathLst>
                <a:path w="106093" h="651697">
                  <a:moveTo>
                    <a:pt x="53047" y="0"/>
                  </a:moveTo>
                  <a:lnTo>
                    <a:pt x="53047" y="0"/>
                  </a:lnTo>
                  <a:cubicBezTo>
                    <a:pt x="67115" y="0"/>
                    <a:pt x="80608" y="5589"/>
                    <a:pt x="90556" y="15537"/>
                  </a:cubicBezTo>
                  <a:cubicBezTo>
                    <a:pt x="100504" y="25485"/>
                    <a:pt x="106093" y="38978"/>
                    <a:pt x="106093" y="53047"/>
                  </a:cubicBezTo>
                  <a:lnTo>
                    <a:pt x="106093" y="598651"/>
                  </a:lnTo>
                  <a:cubicBezTo>
                    <a:pt x="106093" y="627948"/>
                    <a:pt x="82343" y="651697"/>
                    <a:pt x="53047" y="651697"/>
                  </a:cubicBezTo>
                  <a:lnTo>
                    <a:pt x="53047" y="651697"/>
                  </a:lnTo>
                  <a:cubicBezTo>
                    <a:pt x="23750" y="651697"/>
                    <a:pt x="0" y="627948"/>
                    <a:pt x="0" y="598651"/>
                  </a:cubicBezTo>
                  <a:lnTo>
                    <a:pt x="0" y="53047"/>
                  </a:lnTo>
                  <a:cubicBezTo>
                    <a:pt x="0" y="23750"/>
                    <a:pt x="23750" y="0"/>
                    <a:pt x="53047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06093" cy="689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7476453" y="5294461"/>
            <a:ext cx="856327" cy="845623"/>
          </a:xfrm>
          <a:custGeom>
            <a:avLst/>
            <a:gdLst/>
            <a:ahLst/>
            <a:cxnLst/>
            <a:rect l="l" t="t" r="r" b="b"/>
            <a:pathLst>
              <a:path w="856327" h="845623">
                <a:moveTo>
                  <a:pt x="0" y="0"/>
                </a:moveTo>
                <a:lnTo>
                  <a:pt x="856327" y="0"/>
                </a:lnTo>
                <a:lnTo>
                  <a:pt x="856327" y="845623"/>
                </a:lnTo>
                <a:lnTo>
                  <a:pt x="0" y="84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036438" y="5184730"/>
            <a:ext cx="713209" cy="803616"/>
          </a:xfrm>
          <a:custGeom>
            <a:avLst/>
            <a:gdLst/>
            <a:ahLst/>
            <a:cxnLst/>
            <a:rect l="l" t="t" r="r" b="b"/>
            <a:pathLst>
              <a:path w="713209" h="803616">
                <a:moveTo>
                  <a:pt x="0" y="0"/>
                </a:moveTo>
                <a:lnTo>
                  <a:pt x="713209" y="0"/>
                </a:lnTo>
                <a:lnTo>
                  <a:pt x="713209" y="803616"/>
                </a:lnTo>
                <a:lnTo>
                  <a:pt x="0" y="803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7550284" y="7011126"/>
            <a:ext cx="782497" cy="760000"/>
          </a:xfrm>
          <a:custGeom>
            <a:avLst/>
            <a:gdLst/>
            <a:ahLst/>
            <a:cxnLst/>
            <a:rect l="l" t="t" r="r" b="b"/>
            <a:pathLst>
              <a:path w="782497" h="760000">
                <a:moveTo>
                  <a:pt x="0" y="0"/>
                </a:moveTo>
                <a:lnTo>
                  <a:pt x="782496" y="0"/>
                </a:lnTo>
                <a:lnTo>
                  <a:pt x="782496" y="760000"/>
                </a:lnTo>
                <a:lnTo>
                  <a:pt x="0" y="76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098435" y="6987856"/>
            <a:ext cx="544021" cy="845230"/>
          </a:xfrm>
          <a:custGeom>
            <a:avLst/>
            <a:gdLst/>
            <a:ahLst/>
            <a:cxnLst/>
            <a:rect l="l" t="t" r="r" b="b"/>
            <a:pathLst>
              <a:path w="544021" h="845230">
                <a:moveTo>
                  <a:pt x="0" y="0"/>
                </a:moveTo>
                <a:lnTo>
                  <a:pt x="544021" y="0"/>
                </a:lnTo>
                <a:lnTo>
                  <a:pt x="544021" y="845230"/>
                </a:lnTo>
                <a:lnTo>
                  <a:pt x="0" y="845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241568" y="524510"/>
            <a:ext cx="13833723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000" b="1" dirty="0">
                <a:solidFill>
                  <a:schemeClr val="tx2"/>
                </a:solidFill>
                <a:latin typeface="Alegreya Bold"/>
              </a:rPr>
              <a:t>Ethical Collections: From Pressure to Partnership</a:t>
            </a:r>
            <a:endParaRPr lang="en-US" sz="5000" b="1">
              <a:solidFill>
                <a:schemeClr val="tx2"/>
              </a:solidFill>
              <a:latin typeface="Alegreya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474654" y="4412059"/>
            <a:ext cx="3652255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End aggressive tactics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474654" y="6953976"/>
            <a:ext cx="320941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Introduce loan restructuring options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42266" y="4412059"/>
            <a:ext cx="459950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Adopt soft-touch collections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49647" y="6901540"/>
            <a:ext cx="4411659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Train recovery agents in empathy &amp; ethics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74654" y="4955371"/>
            <a:ext cx="31731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Replace with rights-based communication standards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474654" y="8200243"/>
            <a:ext cx="3652255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Offer flexible repayment plans for high-intent defaulters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655063" y="4955371"/>
            <a:ext cx="317312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Use SMS, email, and in-app nudges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655063" y="8041492"/>
            <a:ext cx="37243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Align with NDIC and FCCPC responsible lending codes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8700" y="2211687"/>
            <a:ext cx="16907020" cy="5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3"/>
              </a:lnSpc>
              <a:spcBef>
                <a:spcPct val="0"/>
              </a:spcBef>
            </a:pPr>
            <a:r>
              <a:rPr lang="en-US" sz="2900" b="1" dirty="0">
                <a:solidFill>
                  <a:schemeClr val="tx2"/>
                </a:solidFill>
                <a:latin typeface="Alegreya Bold"/>
                <a:ea typeface="Alegreya Bold"/>
                <a:cs typeface="Alegreya Bold"/>
                <a:sym typeface="Alegreya Bold"/>
              </a:rPr>
              <a:t>Collections should not compromise dignity—ethical recovery builds trust, retention, and reputation</a:t>
            </a:r>
            <a:endParaRPr lang="en-US" sz="2900" b="1" dirty="0">
              <a:solidFill>
                <a:schemeClr val="tx2"/>
              </a:solidFill>
              <a:latin typeface="Alegreya Bold"/>
              <a:ea typeface="Alegreya Bold"/>
              <a:cs typeface="Alegrey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96864" y="562419"/>
            <a:ext cx="13741598" cy="84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  <a:spcBef>
                <a:spcPct val="0"/>
              </a:spcBef>
            </a:pPr>
            <a:r>
              <a:rPr lang="en-US" sz="4700" b="1">
                <a:solidFill>
                  <a:schemeClr val="tx2"/>
                </a:solidFill>
                <a:latin typeface="Alegreya Bold"/>
                <a:sym typeface="Alegreya Bold"/>
              </a:rPr>
              <a:t>Phased Blockchain: Secure Data, Smarter Investment</a:t>
            </a:r>
            <a:endParaRPr lang="en-US" sz="4700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26" y="516794"/>
            <a:ext cx="10595244" cy="93625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8374" y="2190003"/>
            <a:ext cx="7865867" cy="706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313" lvl="1" indent="-361157" algn="l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Phase the ₦500M investment over 3 stages tied to performance milestones</a:t>
            </a:r>
          </a:p>
          <a:p>
            <a:pPr algn="l">
              <a:lnSpc>
                <a:spcPts val="4683"/>
              </a:lnSpc>
            </a:pPr>
            <a:endParaRPr lang="en-US" sz="3345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722313" lvl="1" indent="-361157" algn="l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Start with smart contract pilots for repayment logging and loan disbursements</a:t>
            </a:r>
          </a:p>
          <a:p>
            <a:pPr algn="l">
              <a:lnSpc>
                <a:spcPts val="4683"/>
              </a:lnSpc>
            </a:pPr>
            <a:endParaRPr lang="en-US" sz="3345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722313" lvl="1" indent="-361157" algn="l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Boost traceability &amp; reduce fraud across customer data and credit histories</a:t>
            </a:r>
          </a:p>
          <a:p>
            <a:pPr algn="l">
              <a:lnSpc>
                <a:spcPts val="4683"/>
              </a:lnSpc>
            </a:pPr>
            <a:endParaRPr lang="en-US" sz="3345">
              <a:solidFill>
                <a:srgbClr val="00000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722313" lvl="1" indent="-361157" algn="l">
              <a:lnSpc>
                <a:spcPts val="4683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Aligns with regulatory push for data security without compromising cashflow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57034" y="8739809"/>
            <a:ext cx="3049757" cy="350769"/>
          </a:xfrm>
          <a:custGeom>
            <a:avLst/>
            <a:gdLst/>
            <a:ahLst/>
            <a:cxnLst/>
            <a:rect l="l" t="t" r="r" b="b"/>
            <a:pathLst>
              <a:path w="3049757" h="350769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7034" y="6329172"/>
            <a:ext cx="3049757" cy="2557883"/>
            <a:chOff x="0" y="0"/>
            <a:chExt cx="3003701" cy="2519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03701" cy="2519255"/>
            </a:xfrm>
            <a:custGeom>
              <a:avLst/>
              <a:gdLst/>
              <a:ahLst/>
              <a:cxnLst/>
              <a:rect l="l" t="t" r="r" b="b"/>
              <a:pathLst>
                <a:path w="3003701" h="2519255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443" y="5753078"/>
            <a:ext cx="1252876" cy="1449935"/>
          </a:xfrm>
          <a:custGeom>
            <a:avLst/>
            <a:gdLst/>
            <a:ahLst/>
            <a:cxnLst/>
            <a:rect l="l" t="t" r="r" b="b"/>
            <a:pathLst>
              <a:path w="1252876" h="1449935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>
            <a:off x="6038836" y="5057529"/>
            <a:ext cx="6210327" cy="462135"/>
          </a:xfrm>
          <a:custGeom>
            <a:avLst/>
            <a:gdLst/>
            <a:ahLst/>
            <a:cxnLst/>
            <a:rect l="l" t="t" r="r" b="b"/>
            <a:pathLst>
              <a:path w="6210327" h="462135">
                <a:moveTo>
                  <a:pt x="0" y="0"/>
                </a:moveTo>
                <a:lnTo>
                  <a:pt x="6210328" y="0"/>
                </a:lnTo>
                <a:lnTo>
                  <a:pt x="6210328" y="462134"/>
                </a:lnTo>
                <a:lnTo>
                  <a:pt x="0" y="46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38836" y="3303027"/>
            <a:ext cx="6210327" cy="1840473"/>
            <a:chOff x="0" y="0"/>
            <a:chExt cx="5426266" cy="1608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26266" cy="1608111"/>
            </a:xfrm>
            <a:custGeom>
              <a:avLst/>
              <a:gdLst/>
              <a:ahLst/>
              <a:cxnLst/>
              <a:rect l="l" t="t" r="r" b="b"/>
              <a:pathLst>
                <a:path w="5426266" h="1608111">
                  <a:moveTo>
                    <a:pt x="18699" y="0"/>
                  </a:moveTo>
                  <a:lnTo>
                    <a:pt x="5407567" y="0"/>
                  </a:lnTo>
                  <a:cubicBezTo>
                    <a:pt x="5412526" y="0"/>
                    <a:pt x="5417283" y="1970"/>
                    <a:pt x="5420789" y="5477"/>
                  </a:cubicBezTo>
                  <a:cubicBezTo>
                    <a:pt x="5424296" y="8984"/>
                    <a:pt x="5426266" y="13740"/>
                    <a:pt x="5426266" y="18699"/>
                  </a:cubicBezTo>
                  <a:lnTo>
                    <a:pt x="5426266" y="1589412"/>
                  </a:lnTo>
                  <a:cubicBezTo>
                    <a:pt x="5426266" y="1599739"/>
                    <a:pt x="5417894" y="1608111"/>
                    <a:pt x="5407567" y="1608111"/>
                  </a:cubicBezTo>
                  <a:lnTo>
                    <a:pt x="18699" y="1608111"/>
                  </a:lnTo>
                  <a:cubicBezTo>
                    <a:pt x="8372" y="1608111"/>
                    <a:pt x="0" y="1599739"/>
                    <a:pt x="0" y="1589412"/>
                  </a:cubicBezTo>
                  <a:lnTo>
                    <a:pt x="0" y="18699"/>
                  </a:lnTo>
                  <a:cubicBezTo>
                    <a:pt x="0" y="8372"/>
                    <a:pt x="8372" y="0"/>
                    <a:pt x="18699" y="0"/>
                  </a:cubicBezTo>
                  <a:close/>
                </a:path>
              </a:pathLst>
            </a:custGeom>
            <a:solidFill>
              <a:srgbClr val="F8D3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26266" cy="1646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>
            <a:off x="2073881" y="4223264"/>
            <a:ext cx="3964956" cy="1529814"/>
          </a:xfrm>
          <a:prstGeom prst="line">
            <a:avLst/>
          </a:prstGeom>
          <a:ln w="38100" cap="rnd">
            <a:solidFill>
              <a:srgbClr val="33323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 rot="-10800000">
            <a:off x="4110383" y="8739809"/>
            <a:ext cx="3049757" cy="350769"/>
          </a:xfrm>
          <a:custGeom>
            <a:avLst/>
            <a:gdLst/>
            <a:ahLst/>
            <a:cxnLst/>
            <a:rect l="l" t="t" r="r" b="b"/>
            <a:pathLst>
              <a:path w="3049757" h="350769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110383" y="6329172"/>
            <a:ext cx="3049757" cy="2557883"/>
            <a:chOff x="0" y="0"/>
            <a:chExt cx="3003701" cy="2519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03701" cy="2519255"/>
            </a:xfrm>
            <a:custGeom>
              <a:avLst/>
              <a:gdLst/>
              <a:ahLst/>
              <a:cxnLst/>
              <a:rect l="l" t="t" r="r" b="b"/>
              <a:pathLst>
                <a:path w="3003701" h="2519255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000792" y="5753078"/>
            <a:ext cx="1252876" cy="1449935"/>
          </a:xfrm>
          <a:custGeom>
            <a:avLst/>
            <a:gdLst/>
            <a:ahLst/>
            <a:cxnLst/>
            <a:rect l="l" t="t" r="r" b="b"/>
            <a:pathLst>
              <a:path w="1252876" h="1449935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AutoShape 17"/>
          <p:cNvSpPr/>
          <p:nvPr/>
        </p:nvSpPr>
        <p:spPr>
          <a:xfrm flipH="1">
            <a:off x="5627230" y="4223264"/>
            <a:ext cx="411607" cy="1529814"/>
          </a:xfrm>
          <a:prstGeom prst="line">
            <a:avLst/>
          </a:prstGeom>
          <a:ln w="38100" cap="rnd">
            <a:solidFill>
              <a:srgbClr val="33323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8" name="Freeform 18"/>
          <p:cNvSpPr/>
          <p:nvPr/>
        </p:nvSpPr>
        <p:spPr>
          <a:xfrm rot="-10800000">
            <a:off x="7663732" y="8739809"/>
            <a:ext cx="3049757" cy="350769"/>
          </a:xfrm>
          <a:custGeom>
            <a:avLst/>
            <a:gdLst/>
            <a:ahLst/>
            <a:cxnLst/>
            <a:rect l="l" t="t" r="r" b="b"/>
            <a:pathLst>
              <a:path w="3049757" h="350769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663732" y="6329172"/>
            <a:ext cx="3049757" cy="2557883"/>
            <a:chOff x="0" y="0"/>
            <a:chExt cx="3003701" cy="2519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03701" cy="2519255"/>
            </a:xfrm>
            <a:custGeom>
              <a:avLst/>
              <a:gdLst/>
              <a:ahLst/>
              <a:cxnLst/>
              <a:rect l="l" t="t" r="r" b="b"/>
              <a:pathLst>
                <a:path w="3003701" h="2519255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517562" y="5753078"/>
            <a:ext cx="1252876" cy="1449935"/>
          </a:xfrm>
          <a:custGeom>
            <a:avLst/>
            <a:gdLst/>
            <a:ahLst/>
            <a:cxnLst/>
            <a:rect l="l" t="t" r="r" b="b"/>
            <a:pathLst>
              <a:path w="1252876" h="1449935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 rot="-10800000">
            <a:off x="11218314" y="8739809"/>
            <a:ext cx="3049757" cy="350769"/>
          </a:xfrm>
          <a:custGeom>
            <a:avLst/>
            <a:gdLst/>
            <a:ahLst/>
            <a:cxnLst/>
            <a:rect l="l" t="t" r="r" b="b"/>
            <a:pathLst>
              <a:path w="3049757" h="350769">
                <a:moveTo>
                  <a:pt x="0" y="0"/>
                </a:moveTo>
                <a:lnTo>
                  <a:pt x="3049757" y="0"/>
                </a:lnTo>
                <a:lnTo>
                  <a:pt x="3049757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218314" y="6329172"/>
            <a:ext cx="3049757" cy="2557883"/>
            <a:chOff x="0" y="0"/>
            <a:chExt cx="3003701" cy="251925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03701" cy="2519255"/>
            </a:xfrm>
            <a:custGeom>
              <a:avLst/>
              <a:gdLst/>
              <a:ahLst/>
              <a:cxnLst/>
              <a:rect l="l" t="t" r="r" b="b"/>
              <a:pathLst>
                <a:path w="3003701" h="2519255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108723" y="5753078"/>
            <a:ext cx="1252876" cy="1449935"/>
          </a:xfrm>
          <a:custGeom>
            <a:avLst/>
            <a:gdLst/>
            <a:ahLst/>
            <a:cxnLst/>
            <a:rect l="l" t="t" r="r" b="b"/>
            <a:pathLst>
              <a:path w="1252876" h="1449935">
                <a:moveTo>
                  <a:pt x="0" y="0"/>
                </a:moveTo>
                <a:lnTo>
                  <a:pt x="1252876" y="0"/>
                </a:lnTo>
                <a:lnTo>
                  <a:pt x="1252876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 rot="-10800000">
            <a:off x="14772896" y="8739809"/>
            <a:ext cx="3049757" cy="350769"/>
          </a:xfrm>
          <a:custGeom>
            <a:avLst/>
            <a:gdLst/>
            <a:ahLst/>
            <a:cxnLst/>
            <a:rect l="l" t="t" r="r" b="b"/>
            <a:pathLst>
              <a:path w="3049757" h="350769">
                <a:moveTo>
                  <a:pt x="0" y="0"/>
                </a:moveTo>
                <a:lnTo>
                  <a:pt x="3049758" y="0"/>
                </a:lnTo>
                <a:lnTo>
                  <a:pt x="3049758" y="350770"/>
                </a:lnTo>
                <a:lnTo>
                  <a:pt x="0" y="3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4772896" y="6329172"/>
            <a:ext cx="3049757" cy="2557883"/>
            <a:chOff x="0" y="0"/>
            <a:chExt cx="3003701" cy="25192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03701" cy="2519255"/>
            </a:xfrm>
            <a:custGeom>
              <a:avLst/>
              <a:gdLst/>
              <a:ahLst/>
              <a:cxnLst/>
              <a:rect l="l" t="t" r="r" b="b"/>
              <a:pathLst>
                <a:path w="3003701" h="2519255">
                  <a:moveTo>
                    <a:pt x="81233" y="0"/>
                  </a:moveTo>
                  <a:lnTo>
                    <a:pt x="2922468" y="0"/>
                  </a:lnTo>
                  <a:cubicBezTo>
                    <a:pt x="2944012" y="0"/>
                    <a:pt x="2964674" y="8558"/>
                    <a:pt x="2979908" y="23793"/>
                  </a:cubicBezTo>
                  <a:cubicBezTo>
                    <a:pt x="2995142" y="39027"/>
                    <a:pt x="3003701" y="59689"/>
                    <a:pt x="3003701" y="81233"/>
                  </a:cubicBezTo>
                  <a:lnTo>
                    <a:pt x="3003701" y="2438022"/>
                  </a:lnTo>
                  <a:cubicBezTo>
                    <a:pt x="3003701" y="2482886"/>
                    <a:pt x="2967331" y="2519255"/>
                    <a:pt x="2922468" y="2519255"/>
                  </a:cubicBezTo>
                  <a:lnTo>
                    <a:pt x="81233" y="2519255"/>
                  </a:lnTo>
                  <a:cubicBezTo>
                    <a:pt x="59689" y="2519255"/>
                    <a:pt x="39027" y="2510697"/>
                    <a:pt x="23793" y="2495462"/>
                  </a:cubicBezTo>
                  <a:cubicBezTo>
                    <a:pt x="8558" y="2480228"/>
                    <a:pt x="0" y="2459566"/>
                    <a:pt x="0" y="2438022"/>
                  </a:cubicBezTo>
                  <a:lnTo>
                    <a:pt x="0" y="81233"/>
                  </a:lnTo>
                  <a:cubicBezTo>
                    <a:pt x="0" y="59689"/>
                    <a:pt x="8558" y="39027"/>
                    <a:pt x="23793" y="23793"/>
                  </a:cubicBezTo>
                  <a:cubicBezTo>
                    <a:pt x="39027" y="8558"/>
                    <a:pt x="59689" y="0"/>
                    <a:pt x="8123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3003701" cy="255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663305" y="5753078"/>
            <a:ext cx="1252876" cy="1449935"/>
          </a:xfrm>
          <a:custGeom>
            <a:avLst/>
            <a:gdLst/>
            <a:ahLst/>
            <a:cxnLst/>
            <a:rect l="l" t="t" r="r" b="b"/>
            <a:pathLst>
              <a:path w="1252876" h="1449935">
                <a:moveTo>
                  <a:pt x="0" y="0"/>
                </a:moveTo>
                <a:lnTo>
                  <a:pt x="1252877" y="0"/>
                </a:lnTo>
                <a:lnTo>
                  <a:pt x="1252877" y="1449934"/>
                </a:lnTo>
                <a:lnTo>
                  <a:pt x="0" y="1449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AutoShape 33"/>
          <p:cNvSpPr/>
          <p:nvPr/>
        </p:nvSpPr>
        <p:spPr>
          <a:xfrm>
            <a:off x="9144000" y="5143500"/>
            <a:ext cx="0" cy="609578"/>
          </a:xfrm>
          <a:prstGeom prst="line">
            <a:avLst/>
          </a:prstGeom>
          <a:ln w="38100" cap="rnd">
            <a:solidFill>
              <a:srgbClr val="33323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>
            <a:off x="12249164" y="4223264"/>
            <a:ext cx="485998" cy="1529814"/>
          </a:xfrm>
          <a:prstGeom prst="line">
            <a:avLst/>
          </a:prstGeom>
          <a:ln w="38100" cap="rnd">
            <a:solidFill>
              <a:srgbClr val="33323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>
            <a:off x="12249164" y="4223264"/>
            <a:ext cx="4040580" cy="1529814"/>
          </a:xfrm>
          <a:prstGeom prst="line">
            <a:avLst/>
          </a:prstGeom>
          <a:ln w="38100" cap="rnd">
            <a:solidFill>
              <a:srgbClr val="33323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6" name="Freeform 36"/>
          <p:cNvSpPr/>
          <p:nvPr/>
        </p:nvSpPr>
        <p:spPr>
          <a:xfrm>
            <a:off x="5239569" y="6036682"/>
            <a:ext cx="775322" cy="727834"/>
          </a:xfrm>
          <a:custGeom>
            <a:avLst/>
            <a:gdLst/>
            <a:ahLst/>
            <a:cxnLst/>
            <a:rect l="l" t="t" r="r" b="b"/>
            <a:pathLst>
              <a:path w="775322" h="727834">
                <a:moveTo>
                  <a:pt x="0" y="0"/>
                </a:moveTo>
                <a:lnTo>
                  <a:pt x="775322" y="0"/>
                </a:lnTo>
                <a:lnTo>
                  <a:pt x="775322" y="727833"/>
                </a:lnTo>
                <a:lnTo>
                  <a:pt x="0" y="7278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681395" y="5953678"/>
            <a:ext cx="801035" cy="955034"/>
          </a:xfrm>
          <a:custGeom>
            <a:avLst/>
            <a:gdLst/>
            <a:ahLst/>
            <a:cxnLst/>
            <a:rect l="l" t="t" r="r" b="b"/>
            <a:pathLst>
              <a:path w="801035" h="955034">
                <a:moveTo>
                  <a:pt x="0" y="0"/>
                </a:moveTo>
                <a:lnTo>
                  <a:pt x="801035" y="0"/>
                </a:lnTo>
                <a:lnTo>
                  <a:pt x="801035" y="955034"/>
                </a:lnTo>
                <a:lnTo>
                  <a:pt x="0" y="9550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694399" y="5950998"/>
            <a:ext cx="899201" cy="899201"/>
          </a:xfrm>
          <a:custGeom>
            <a:avLst/>
            <a:gdLst/>
            <a:ahLst/>
            <a:cxnLst/>
            <a:rect l="l" t="t" r="r" b="b"/>
            <a:pathLst>
              <a:path w="899201" h="899201">
                <a:moveTo>
                  <a:pt x="0" y="0"/>
                </a:moveTo>
                <a:lnTo>
                  <a:pt x="899202" y="0"/>
                </a:lnTo>
                <a:lnTo>
                  <a:pt x="899202" y="899201"/>
                </a:lnTo>
                <a:lnTo>
                  <a:pt x="0" y="8992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375947" y="5950998"/>
            <a:ext cx="734491" cy="787466"/>
          </a:xfrm>
          <a:custGeom>
            <a:avLst/>
            <a:gdLst/>
            <a:ahLst/>
            <a:cxnLst/>
            <a:rect l="l" t="t" r="r" b="b"/>
            <a:pathLst>
              <a:path w="734491" h="787466">
                <a:moveTo>
                  <a:pt x="0" y="0"/>
                </a:moveTo>
                <a:lnTo>
                  <a:pt x="734491" y="0"/>
                </a:lnTo>
                <a:lnTo>
                  <a:pt x="734491" y="787466"/>
                </a:lnTo>
                <a:lnTo>
                  <a:pt x="0" y="787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915896" y="6021511"/>
            <a:ext cx="819368" cy="819368"/>
          </a:xfrm>
          <a:custGeom>
            <a:avLst/>
            <a:gdLst/>
            <a:ahLst/>
            <a:cxnLst/>
            <a:rect l="l" t="t" r="r" b="b"/>
            <a:pathLst>
              <a:path w="819368" h="819368">
                <a:moveTo>
                  <a:pt x="0" y="0"/>
                </a:moveTo>
                <a:lnTo>
                  <a:pt x="819368" y="0"/>
                </a:lnTo>
                <a:lnTo>
                  <a:pt x="819368" y="819368"/>
                </a:lnTo>
                <a:lnTo>
                  <a:pt x="0" y="8193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099072" y="7251612"/>
            <a:ext cx="1965681" cy="112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2"/>
              </a:lnSpc>
              <a:spcBef>
                <a:spcPct val="0"/>
              </a:spcBef>
            </a:pPr>
            <a:r>
              <a:rPr lang="en-US" sz="3564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Agent Networks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15373" y="330893"/>
            <a:ext cx="14743927" cy="89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3"/>
              </a:lnSpc>
              <a:spcBef>
                <a:spcPct val="0"/>
              </a:spcBef>
            </a:pPr>
            <a:r>
              <a:rPr lang="en-US" sz="5252" b="1" spc="320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Rural Expansion: Agent Models, Not Branches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299866" y="3810218"/>
            <a:ext cx="3723325" cy="83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893" b="1" spc="48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LendaBank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52421" y="7469712"/>
            <a:ext cx="1965681" cy="57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0"/>
              </a:lnSpc>
              <a:spcBef>
                <a:spcPct val="0"/>
              </a:spcBef>
            </a:pPr>
            <a:r>
              <a:rPr lang="en-US" sz="3664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Telcos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22479" y="7251612"/>
            <a:ext cx="2081143" cy="11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56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Co-operatives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11251" y="7042429"/>
            <a:ext cx="2447820" cy="16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6"/>
              </a:lnSpc>
              <a:spcBef>
                <a:spcPct val="0"/>
              </a:spcBef>
            </a:pPr>
            <a:r>
              <a:rPr lang="en-US" sz="3560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Local Market Hubs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043915" y="7251612"/>
            <a:ext cx="2507719" cy="127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0"/>
              </a:lnSpc>
              <a:spcBef>
                <a:spcPct val="0"/>
              </a:spcBef>
            </a:pPr>
            <a:r>
              <a:rPr lang="en-US" sz="2664" b="1">
                <a:solidFill>
                  <a:srgbClr val="000000"/>
                </a:solidFill>
                <a:latin typeface="Alegreya Bold"/>
                <a:ea typeface="Alegreya Bold"/>
                <a:cs typeface="Alegreya Bold"/>
                <a:sym typeface="Alegreya Bold"/>
              </a:rPr>
              <a:t>mobile wallets + digital literacy training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57034" y="1535028"/>
            <a:ext cx="10246519" cy="496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2968" b="1">
                <a:solidFill>
                  <a:srgbClr val="1B3064"/>
                </a:solidFill>
                <a:latin typeface="Alegreya Bold"/>
                <a:ea typeface="Alegreya Bold"/>
                <a:cs typeface="Alegreya Bold"/>
                <a:sym typeface="Alegreya Bold"/>
              </a:rPr>
              <a:t>Leverage existing rural networks—no branches, no heavy CAPEX.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Analysts - LendaBank</dc:title>
  <cp:revision>110</cp:revision>
  <dcterms:created xsi:type="dcterms:W3CDTF">2006-08-16T00:00:00Z</dcterms:created>
  <dcterms:modified xsi:type="dcterms:W3CDTF">2025-05-28T09:28:38Z</dcterms:modified>
  <dc:identifier>DAGn96C0y0g</dc:identifier>
</cp:coreProperties>
</file>